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67" r:id="rId2"/>
    <p:sldId id="260" r:id="rId3"/>
    <p:sldId id="304" r:id="rId4"/>
    <p:sldId id="379" r:id="rId5"/>
    <p:sldId id="289" r:id="rId6"/>
    <p:sldId id="275" r:id="rId7"/>
    <p:sldId id="384" r:id="rId8"/>
    <p:sldId id="378" r:id="rId9"/>
    <p:sldId id="392" r:id="rId10"/>
    <p:sldId id="385" r:id="rId11"/>
    <p:sldId id="380" r:id="rId12"/>
    <p:sldId id="388" r:id="rId13"/>
    <p:sldId id="386" r:id="rId14"/>
    <p:sldId id="389" r:id="rId15"/>
    <p:sldId id="390" r:id="rId16"/>
    <p:sldId id="391" r:id="rId17"/>
    <p:sldId id="387" r:id="rId18"/>
    <p:sldId id="381" r:id="rId19"/>
    <p:sldId id="382" r:id="rId20"/>
    <p:sldId id="357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  <p:bold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6" userDrawn="1">
          <p15:clr>
            <a:srgbClr val="A4A3A4"/>
          </p15:clr>
        </p15:guide>
        <p15:guide id="2" pos="36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BCC6"/>
    <a:srgbClr val="1E4156"/>
    <a:srgbClr val="EAF1F4"/>
    <a:srgbClr val="A2D467"/>
    <a:srgbClr val="B1DD82"/>
    <a:srgbClr val="CDE9AF"/>
    <a:srgbClr val="1AD6D7"/>
    <a:srgbClr val="C4425A"/>
    <a:srgbClr val="B53C42"/>
    <a:srgbClr val="333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8" autoAdjust="0"/>
    <p:restoredTop sz="95026" autoAdjust="0"/>
  </p:normalViewPr>
  <p:slideViewPr>
    <p:cSldViewPr snapToGrid="0" showGuides="1">
      <p:cViewPr varScale="1">
        <p:scale>
          <a:sx n="101" d="100"/>
          <a:sy n="101" d="100"/>
        </p:scale>
        <p:origin x="36" y="198"/>
      </p:cViewPr>
      <p:guideLst>
        <p:guide orient="horz" pos="2326"/>
        <p:guide pos="364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2026/6/1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85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AA5D0-2BCF-E685-5C09-DFB69D647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C250626-79BE-39B5-7F58-663BE87D9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F444653-BD33-40FC-C79D-65B2737B5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7E2E5A-EFB4-4273-081D-DE7CBA5BA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326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、按业务模块</a:t>
            </a:r>
            <a:r>
              <a:rPr lang="en-US" altLang="zh-CN" dirty="0"/>
              <a:t>/</a:t>
            </a:r>
            <a:r>
              <a:rPr lang="zh-CN" altLang="en-US" dirty="0"/>
              <a:t>存储查看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、按备份对象（单个机器）、任务查看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、详情，展示结构变化（树形</a:t>
            </a:r>
            <a:r>
              <a:rPr lang="en-US" altLang="zh-CN" dirty="0"/>
              <a:t>-</a:t>
            </a:r>
            <a:r>
              <a:rPr lang="zh-CN" altLang="en-US" dirty="0"/>
              <a:t>层级）依赖当前完备点的备份点数量，从备份数据这里进入各类恢复任务创建流程，单独对备份点设置</a:t>
            </a:r>
            <a:r>
              <a:rPr lang="en-US" altLang="zh-CN" dirty="0"/>
              <a:t>WORM</a:t>
            </a:r>
            <a:r>
              <a:rPr lang="zh-CN" altLang="en-US" dirty="0"/>
              <a:t>时间等。</a:t>
            </a:r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、备份数据状态，合并、扫描、删除、校验等，方便查看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0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、可以自动验证、手动验证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、自动验证是验证最新时间点，可以设置时间策略，验证完成自动清理资源，用于批量对业务主机进行自动验证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、手动验证可以指定时间点，任务一直运行，用户可以通过控制台再隔离环境中进入主机系统查看数据、验证等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460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23818-5584-4915-8D7F-AB5F07D93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E56951A-2DA5-A2CC-8A7C-DCB4C65C4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B6CC7AA-4D81-B64F-110B-5EECB78E6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6061D8-36BD-9C15-8830-ADAD41F8F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942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F28BE-7721-70D2-DAA7-8AC2841F3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8606424-797E-A6EF-E94F-F5A4262C3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CA723B4-C186-F881-DBBB-E179298518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、集中存储池、</a:t>
            </a:r>
            <a:r>
              <a:rPr lang="en-US" altLang="zh-CN" dirty="0"/>
              <a:t>NAS</a:t>
            </a:r>
            <a:r>
              <a:rPr lang="zh-CN" altLang="en-US" dirty="0"/>
              <a:t>存储池，云存储池，异地备份系统和磁带是无法加入存储池的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4C428F-9F18-D72C-41CD-8D9F27D02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037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B75AB-3696-61D3-A848-162996975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04D61E-8CDC-200D-61E4-EC1DCC7EF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BADF77C-C4CB-0DC5-F5A4-C260026AF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、集中存储池、</a:t>
            </a:r>
            <a:r>
              <a:rPr lang="en-US" altLang="zh-CN" dirty="0"/>
              <a:t>NAS</a:t>
            </a:r>
            <a:r>
              <a:rPr lang="zh-CN" altLang="en-US" dirty="0"/>
              <a:t>存储池，云存储池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、异地备份系统和磁带是无法加入存储池的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518C31-FDBA-B546-CDAF-152C2226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37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F:/市场部/PPT模板/2024/24-09-02/24-09-09/PPT底图2.pngPPT底图2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4195" y="702310"/>
            <a:ext cx="1576705" cy="299720"/>
          </a:xfrm>
          <a:prstGeom prst="rect">
            <a:avLst/>
          </a:prstGeom>
        </p:spPr>
      </p:pic>
      <p:sp>
        <p:nvSpPr>
          <p:cNvPr id="127" name="矩形 126"/>
          <p:cNvSpPr/>
          <p:nvPr userDrawn="1"/>
        </p:nvSpPr>
        <p:spPr>
          <a:xfrm>
            <a:off x="-1602740" y="635"/>
            <a:ext cx="1313180" cy="480060"/>
          </a:xfrm>
          <a:prstGeom prst="rect">
            <a:avLst/>
          </a:prstGeom>
          <a:solidFill>
            <a:srgbClr val="2D7689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-1602740" y="7092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-1602740" y="1417955"/>
            <a:ext cx="1313180" cy="480060"/>
          </a:xfrm>
          <a:prstGeom prst="rect">
            <a:avLst/>
          </a:prstGeom>
          <a:solidFill>
            <a:srgbClr val="37C1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 userDrawn="1"/>
        </p:nvSpPr>
        <p:spPr>
          <a:xfrm>
            <a:off x="-1602740" y="2126615"/>
            <a:ext cx="1313180" cy="480060"/>
          </a:xfrm>
          <a:prstGeom prst="rect">
            <a:avLst/>
          </a:prstGeom>
          <a:solidFill>
            <a:srgbClr val="47BFF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-1602740" y="2835275"/>
            <a:ext cx="1313180" cy="480060"/>
          </a:xfrm>
          <a:prstGeom prst="rect">
            <a:avLst/>
          </a:prstGeom>
          <a:solidFill>
            <a:srgbClr val="FFE09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-1602740" y="3543935"/>
            <a:ext cx="1313180" cy="480060"/>
          </a:xfrm>
          <a:prstGeom prst="rect">
            <a:avLst/>
          </a:prstGeom>
          <a:solidFill>
            <a:srgbClr val="D4EE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5" name="矩形 44"/>
          <p:cNvSpPr/>
          <p:nvPr userDrawn="1"/>
        </p:nvSpPr>
        <p:spPr>
          <a:xfrm>
            <a:off x="-1602740" y="4252595"/>
            <a:ext cx="1313180" cy="480060"/>
          </a:xfrm>
          <a:prstGeom prst="rect">
            <a:avLst/>
          </a:prstGeom>
          <a:solidFill>
            <a:srgbClr val="EAF1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6" name="矩形 45"/>
          <p:cNvSpPr/>
          <p:nvPr userDrawn="1"/>
        </p:nvSpPr>
        <p:spPr>
          <a:xfrm>
            <a:off x="-1602740" y="4961255"/>
            <a:ext cx="1313180" cy="480060"/>
          </a:xfrm>
          <a:prstGeom prst="rect">
            <a:avLst/>
          </a:prstGeom>
          <a:solidFill>
            <a:srgbClr val="F7FDFF"/>
          </a:solidFill>
          <a:ln>
            <a:solidFill>
              <a:srgbClr val="D4E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49" name="矩形 48"/>
          <p:cNvSpPr/>
          <p:nvPr userDrawn="1"/>
        </p:nvSpPr>
        <p:spPr>
          <a:xfrm>
            <a:off x="-1602740" y="5669915"/>
            <a:ext cx="1313180" cy="480060"/>
          </a:xfrm>
          <a:prstGeom prst="rect">
            <a:avLst/>
          </a:prstGeom>
          <a:gradFill>
            <a:gsLst>
              <a:gs pos="0">
                <a:srgbClr val="14C6EC"/>
              </a:gs>
              <a:gs pos="100000">
                <a:srgbClr val="1BD7D5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cs typeface="微软雅黑" panose="020B0503020204020204" charset="-122"/>
              <a:sym typeface="+mn-ea"/>
            </a:endParaRPr>
          </a:p>
        </p:txBody>
      </p:sp>
      <p:sp>
        <p:nvSpPr>
          <p:cNvPr id="50" name="矩形 49"/>
          <p:cNvSpPr/>
          <p:nvPr userDrawn="1"/>
        </p:nvSpPr>
        <p:spPr>
          <a:xfrm>
            <a:off x="-1602740" y="6378575"/>
            <a:ext cx="1313180" cy="48006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3" name="文本类型"/>
          <p:cNvSpPr txBox="1"/>
          <p:nvPr userDrawn="1">
            <p:custDataLst>
              <p:tags r:id="rId1"/>
            </p:custDataLst>
          </p:nvPr>
        </p:nvSpPr>
        <p:spPr>
          <a:xfrm>
            <a:off x="12341670" y="1123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常规字体颜色</a:t>
            </a:r>
          </a:p>
        </p:txBody>
      </p:sp>
      <p:sp>
        <p:nvSpPr>
          <p:cNvPr id="64" name="矩形 63"/>
          <p:cNvSpPr/>
          <p:nvPr userDrawn="1"/>
        </p:nvSpPr>
        <p:spPr>
          <a:xfrm>
            <a:off x="12482005" y="709295"/>
            <a:ext cx="1313180" cy="480060"/>
          </a:xfrm>
          <a:prstGeom prst="rect">
            <a:avLst/>
          </a:prstGeom>
          <a:solidFill>
            <a:srgbClr val="1E415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 userDrawn="1"/>
        </p:nvSpPr>
        <p:spPr>
          <a:xfrm>
            <a:off x="12482005" y="1417955"/>
            <a:ext cx="1313180" cy="480060"/>
          </a:xfrm>
          <a:prstGeom prst="rect">
            <a:avLst/>
          </a:prstGeom>
          <a:solidFill>
            <a:srgbClr val="0D0D0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 userDrawn="1"/>
        </p:nvSpPr>
        <p:spPr>
          <a:xfrm>
            <a:off x="12482005" y="2126615"/>
            <a:ext cx="1313180" cy="480060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 userDrawn="1"/>
        </p:nvSpPr>
        <p:spPr>
          <a:xfrm>
            <a:off x="12482005" y="2835275"/>
            <a:ext cx="1313180" cy="480060"/>
          </a:xfrm>
          <a:prstGeom prst="rect">
            <a:avLst/>
          </a:prstGeom>
          <a:solidFill>
            <a:srgbClr val="40404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类型"/>
          <p:cNvSpPr txBox="1"/>
          <p:nvPr userDrawn="1">
            <p:custDataLst>
              <p:tags r:id="rId2"/>
            </p:custDataLst>
          </p:nvPr>
        </p:nvSpPr>
        <p:spPr>
          <a:xfrm>
            <a:off x="12341670" y="36556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高亮</a:t>
            </a: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字体颜色</a:t>
            </a:r>
          </a:p>
        </p:txBody>
      </p:sp>
      <p:sp>
        <p:nvSpPr>
          <p:cNvPr id="69" name="矩形 68"/>
          <p:cNvSpPr/>
          <p:nvPr userDrawn="1"/>
        </p:nvSpPr>
        <p:spPr>
          <a:xfrm>
            <a:off x="12482005" y="42525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:/市场部/PPT模板/2024/24-09-02/24-09-09/PPT底图2.pngPPT底图2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6060" y="332740"/>
            <a:ext cx="1493520" cy="283845"/>
          </a:xfrm>
          <a:prstGeom prst="rect">
            <a:avLst/>
          </a:prstGeom>
        </p:spPr>
      </p:pic>
      <p:sp>
        <p:nvSpPr>
          <p:cNvPr id="127" name="矩形 126"/>
          <p:cNvSpPr/>
          <p:nvPr userDrawn="1"/>
        </p:nvSpPr>
        <p:spPr>
          <a:xfrm>
            <a:off x="-1602740" y="635"/>
            <a:ext cx="1313180" cy="480060"/>
          </a:xfrm>
          <a:prstGeom prst="rect">
            <a:avLst/>
          </a:prstGeom>
          <a:solidFill>
            <a:srgbClr val="2D7689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-1602740" y="7092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-1602740" y="1417955"/>
            <a:ext cx="1313180" cy="480060"/>
          </a:xfrm>
          <a:prstGeom prst="rect">
            <a:avLst/>
          </a:prstGeom>
          <a:solidFill>
            <a:srgbClr val="37C1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 userDrawn="1"/>
        </p:nvSpPr>
        <p:spPr>
          <a:xfrm>
            <a:off x="-1602740" y="2126615"/>
            <a:ext cx="1313180" cy="480060"/>
          </a:xfrm>
          <a:prstGeom prst="rect">
            <a:avLst/>
          </a:prstGeom>
          <a:solidFill>
            <a:srgbClr val="47BFF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-1602740" y="2835275"/>
            <a:ext cx="1313180" cy="480060"/>
          </a:xfrm>
          <a:prstGeom prst="rect">
            <a:avLst/>
          </a:prstGeom>
          <a:solidFill>
            <a:srgbClr val="FFE09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-1602740" y="3543935"/>
            <a:ext cx="1313180" cy="480060"/>
          </a:xfrm>
          <a:prstGeom prst="rect">
            <a:avLst/>
          </a:prstGeom>
          <a:solidFill>
            <a:srgbClr val="D4EE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5" name="矩形 44"/>
          <p:cNvSpPr/>
          <p:nvPr userDrawn="1"/>
        </p:nvSpPr>
        <p:spPr>
          <a:xfrm>
            <a:off x="-1602740" y="4252595"/>
            <a:ext cx="1313180" cy="480060"/>
          </a:xfrm>
          <a:prstGeom prst="rect">
            <a:avLst/>
          </a:prstGeom>
          <a:solidFill>
            <a:srgbClr val="EAF1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6" name="矩形 45"/>
          <p:cNvSpPr/>
          <p:nvPr userDrawn="1"/>
        </p:nvSpPr>
        <p:spPr>
          <a:xfrm>
            <a:off x="-1602740" y="4961255"/>
            <a:ext cx="1313180" cy="480060"/>
          </a:xfrm>
          <a:prstGeom prst="rect">
            <a:avLst/>
          </a:prstGeom>
          <a:solidFill>
            <a:srgbClr val="F7FDFF"/>
          </a:solidFill>
          <a:ln>
            <a:solidFill>
              <a:srgbClr val="D4E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49" name="矩形 48"/>
          <p:cNvSpPr/>
          <p:nvPr userDrawn="1"/>
        </p:nvSpPr>
        <p:spPr>
          <a:xfrm>
            <a:off x="-1602740" y="5669915"/>
            <a:ext cx="1313180" cy="480060"/>
          </a:xfrm>
          <a:prstGeom prst="rect">
            <a:avLst/>
          </a:prstGeom>
          <a:gradFill>
            <a:gsLst>
              <a:gs pos="0">
                <a:srgbClr val="14C6EC"/>
              </a:gs>
              <a:gs pos="100000">
                <a:srgbClr val="1BD7D5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cs typeface="微软雅黑" panose="020B0503020204020204" charset="-122"/>
              <a:sym typeface="+mn-ea"/>
            </a:endParaRPr>
          </a:p>
        </p:txBody>
      </p:sp>
      <p:sp>
        <p:nvSpPr>
          <p:cNvPr id="50" name="矩形 49"/>
          <p:cNvSpPr/>
          <p:nvPr userDrawn="1"/>
        </p:nvSpPr>
        <p:spPr>
          <a:xfrm>
            <a:off x="-1602740" y="6378575"/>
            <a:ext cx="1313180" cy="48006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3" name="文本类型"/>
          <p:cNvSpPr txBox="1"/>
          <p:nvPr userDrawn="1">
            <p:custDataLst>
              <p:tags r:id="rId1"/>
            </p:custDataLst>
          </p:nvPr>
        </p:nvSpPr>
        <p:spPr>
          <a:xfrm>
            <a:off x="12341670" y="1123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常规字体颜色</a:t>
            </a:r>
          </a:p>
        </p:txBody>
      </p:sp>
      <p:sp>
        <p:nvSpPr>
          <p:cNvPr id="64" name="矩形 63"/>
          <p:cNvSpPr/>
          <p:nvPr userDrawn="1"/>
        </p:nvSpPr>
        <p:spPr>
          <a:xfrm>
            <a:off x="12482005" y="709295"/>
            <a:ext cx="1313180" cy="480060"/>
          </a:xfrm>
          <a:prstGeom prst="rect">
            <a:avLst/>
          </a:prstGeom>
          <a:solidFill>
            <a:srgbClr val="1E415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 userDrawn="1"/>
        </p:nvSpPr>
        <p:spPr>
          <a:xfrm>
            <a:off x="12482005" y="1417955"/>
            <a:ext cx="1313180" cy="480060"/>
          </a:xfrm>
          <a:prstGeom prst="rect">
            <a:avLst/>
          </a:prstGeom>
          <a:solidFill>
            <a:srgbClr val="0D0D0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 userDrawn="1"/>
        </p:nvSpPr>
        <p:spPr>
          <a:xfrm>
            <a:off x="12482005" y="2126615"/>
            <a:ext cx="1313180" cy="480060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 userDrawn="1"/>
        </p:nvSpPr>
        <p:spPr>
          <a:xfrm>
            <a:off x="12482005" y="2835275"/>
            <a:ext cx="1313180" cy="480060"/>
          </a:xfrm>
          <a:prstGeom prst="rect">
            <a:avLst/>
          </a:prstGeom>
          <a:solidFill>
            <a:srgbClr val="40404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类型"/>
          <p:cNvSpPr txBox="1"/>
          <p:nvPr userDrawn="1">
            <p:custDataLst>
              <p:tags r:id="rId2"/>
            </p:custDataLst>
          </p:nvPr>
        </p:nvSpPr>
        <p:spPr>
          <a:xfrm>
            <a:off x="12341670" y="36556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高亮</a:t>
            </a: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字体颜色</a:t>
            </a:r>
          </a:p>
        </p:txBody>
      </p:sp>
      <p:sp>
        <p:nvSpPr>
          <p:cNvPr id="69" name="矩形 68"/>
          <p:cNvSpPr/>
          <p:nvPr userDrawn="1"/>
        </p:nvSpPr>
        <p:spPr>
          <a:xfrm>
            <a:off x="12482005" y="42525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:/市场部/PPT模板/2024/24-09-02/底图/PPT底图33.pngPPT底图3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6060" y="332740"/>
            <a:ext cx="1493520" cy="283845"/>
          </a:xfrm>
          <a:prstGeom prst="rect">
            <a:avLst/>
          </a:prstGeom>
        </p:spPr>
      </p:pic>
      <p:sp>
        <p:nvSpPr>
          <p:cNvPr id="127" name="矩形 126"/>
          <p:cNvSpPr/>
          <p:nvPr userDrawn="1"/>
        </p:nvSpPr>
        <p:spPr>
          <a:xfrm>
            <a:off x="-1602740" y="635"/>
            <a:ext cx="1313180" cy="480060"/>
          </a:xfrm>
          <a:prstGeom prst="rect">
            <a:avLst/>
          </a:prstGeom>
          <a:solidFill>
            <a:srgbClr val="2D7689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-1602740" y="7092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-1602740" y="1417955"/>
            <a:ext cx="1313180" cy="480060"/>
          </a:xfrm>
          <a:prstGeom prst="rect">
            <a:avLst/>
          </a:prstGeom>
          <a:solidFill>
            <a:srgbClr val="37C1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 userDrawn="1"/>
        </p:nvSpPr>
        <p:spPr>
          <a:xfrm>
            <a:off x="-1602740" y="2126615"/>
            <a:ext cx="1313180" cy="480060"/>
          </a:xfrm>
          <a:prstGeom prst="rect">
            <a:avLst/>
          </a:prstGeom>
          <a:solidFill>
            <a:srgbClr val="47BFF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-1602740" y="2835275"/>
            <a:ext cx="1313180" cy="480060"/>
          </a:xfrm>
          <a:prstGeom prst="rect">
            <a:avLst/>
          </a:prstGeom>
          <a:solidFill>
            <a:srgbClr val="FFE09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-1602740" y="3543935"/>
            <a:ext cx="1313180" cy="480060"/>
          </a:xfrm>
          <a:prstGeom prst="rect">
            <a:avLst/>
          </a:prstGeom>
          <a:solidFill>
            <a:srgbClr val="D4EE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5" name="矩形 44"/>
          <p:cNvSpPr/>
          <p:nvPr userDrawn="1"/>
        </p:nvSpPr>
        <p:spPr>
          <a:xfrm>
            <a:off x="-1602740" y="4252595"/>
            <a:ext cx="1313180" cy="480060"/>
          </a:xfrm>
          <a:prstGeom prst="rect">
            <a:avLst/>
          </a:prstGeom>
          <a:solidFill>
            <a:srgbClr val="EAF1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6" name="矩形 45"/>
          <p:cNvSpPr/>
          <p:nvPr userDrawn="1"/>
        </p:nvSpPr>
        <p:spPr>
          <a:xfrm>
            <a:off x="-1602740" y="4961255"/>
            <a:ext cx="1313180" cy="480060"/>
          </a:xfrm>
          <a:prstGeom prst="rect">
            <a:avLst/>
          </a:prstGeom>
          <a:solidFill>
            <a:srgbClr val="F7FDFF"/>
          </a:solidFill>
          <a:ln>
            <a:solidFill>
              <a:srgbClr val="D4E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49" name="矩形 48"/>
          <p:cNvSpPr/>
          <p:nvPr userDrawn="1"/>
        </p:nvSpPr>
        <p:spPr>
          <a:xfrm>
            <a:off x="-1602740" y="5669915"/>
            <a:ext cx="1313180" cy="480060"/>
          </a:xfrm>
          <a:prstGeom prst="rect">
            <a:avLst/>
          </a:prstGeom>
          <a:gradFill>
            <a:gsLst>
              <a:gs pos="0">
                <a:srgbClr val="14C6EC"/>
              </a:gs>
              <a:gs pos="100000">
                <a:srgbClr val="1BD7D5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cs typeface="微软雅黑" panose="020B0503020204020204" charset="-122"/>
              <a:sym typeface="+mn-ea"/>
            </a:endParaRPr>
          </a:p>
        </p:txBody>
      </p:sp>
      <p:sp>
        <p:nvSpPr>
          <p:cNvPr id="50" name="矩形 49"/>
          <p:cNvSpPr/>
          <p:nvPr userDrawn="1"/>
        </p:nvSpPr>
        <p:spPr>
          <a:xfrm>
            <a:off x="-1602740" y="6378575"/>
            <a:ext cx="1313180" cy="48006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3" name="文本类型"/>
          <p:cNvSpPr txBox="1"/>
          <p:nvPr userDrawn="1">
            <p:custDataLst>
              <p:tags r:id="rId1"/>
            </p:custDataLst>
          </p:nvPr>
        </p:nvSpPr>
        <p:spPr>
          <a:xfrm>
            <a:off x="12341670" y="1123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常规字体颜色</a:t>
            </a:r>
          </a:p>
        </p:txBody>
      </p:sp>
      <p:sp>
        <p:nvSpPr>
          <p:cNvPr id="64" name="矩形 63"/>
          <p:cNvSpPr/>
          <p:nvPr userDrawn="1"/>
        </p:nvSpPr>
        <p:spPr>
          <a:xfrm>
            <a:off x="12482005" y="709295"/>
            <a:ext cx="1313180" cy="480060"/>
          </a:xfrm>
          <a:prstGeom prst="rect">
            <a:avLst/>
          </a:prstGeom>
          <a:solidFill>
            <a:srgbClr val="1E415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 userDrawn="1"/>
        </p:nvSpPr>
        <p:spPr>
          <a:xfrm>
            <a:off x="12482005" y="1417955"/>
            <a:ext cx="1313180" cy="480060"/>
          </a:xfrm>
          <a:prstGeom prst="rect">
            <a:avLst/>
          </a:prstGeom>
          <a:solidFill>
            <a:srgbClr val="0D0D0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 userDrawn="1"/>
        </p:nvSpPr>
        <p:spPr>
          <a:xfrm>
            <a:off x="12482005" y="2126615"/>
            <a:ext cx="1313180" cy="480060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 userDrawn="1"/>
        </p:nvSpPr>
        <p:spPr>
          <a:xfrm>
            <a:off x="12482005" y="2835275"/>
            <a:ext cx="1313180" cy="480060"/>
          </a:xfrm>
          <a:prstGeom prst="rect">
            <a:avLst/>
          </a:prstGeom>
          <a:solidFill>
            <a:srgbClr val="40404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类型"/>
          <p:cNvSpPr txBox="1"/>
          <p:nvPr userDrawn="1">
            <p:custDataLst>
              <p:tags r:id="rId2"/>
            </p:custDataLst>
          </p:nvPr>
        </p:nvSpPr>
        <p:spPr>
          <a:xfrm>
            <a:off x="12341670" y="36556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高亮</a:t>
            </a: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字体颜色</a:t>
            </a:r>
          </a:p>
        </p:txBody>
      </p:sp>
      <p:sp>
        <p:nvSpPr>
          <p:cNvPr id="69" name="矩形 68"/>
          <p:cNvSpPr/>
          <p:nvPr userDrawn="1"/>
        </p:nvSpPr>
        <p:spPr>
          <a:xfrm>
            <a:off x="12482005" y="42525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矩形 82"/>
          <p:cNvSpPr/>
          <p:nvPr userDrawn="1"/>
        </p:nvSpPr>
        <p:spPr>
          <a:xfrm>
            <a:off x="0" y="-1905"/>
            <a:ext cx="12192000" cy="6858000"/>
          </a:xfrm>
          <a:prstGeom prst="rect">
            <a:avLst/>
          </a:prstGeom>
          <a:solidFill>
            <a:srgbClr val="F6FB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pic>
        <p:nvPicPr>
          <p:cNvPr id="2" name="图片 1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6060" y="332740"/>
            <a:ext cx="1493520" cy="283845"/>
          </a:xfrm>
          <a:prstGeom prst="rect">
            <a:avLst/>
          </a:prstGeom>
        </p:spPr>
      </p:pic>
      <p:sp>
        <p:nvSpPr>
          <p:cNvPr id="127" name="矩形 126"/>
          <p:cNvSpPr/>
          <p:nvPr userDrawn="1"/>
        </p:nvSpPr>
        <p:spPr>
          <a:xfrm>
            <a:off x="-1602740" y="635"/>
            <a:ext cx="1313180" cy="480060"/>
          </a:xfrm>
          <a:prstGeom prst="rect">
            <a:avLst/>
          </a:prstGeom>
          <a:solidFill>
            <a:srgbClr val="2D7689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-1602740" y="7092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-1602740" y="1417955"/>
            <a:ext cx="1313180" cy="480060"/>
          </a:xfrm>
          <a:prstGeom prst="rect">
            <a:avLst/>
          </a:prstGeom>
          <a:solidFill>
            <a:srgbClr val="37C1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 userDrawn="1"/>
        </p:nvSpPr>
        <p:spPr>
          <a:xfrm>
            <a:off x="-1602740" y="2126615"/>
            <a:ext cx="1313180" cy="480060"/>
          </a:xfrm>
          <a:prstGeom prst="rect">
            <a:avLst/>
          </a:prstGeom>
          <a:solidFill>
            <a:srgbClr val="47BFF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-1602740" y="2835275"/>
            <a:ext cx="1313180" cy="480060"/>
          </a:xfrm>
          <a:prstGeom prst="rect">
            <a:avLst/>
          </a:prstGeom>
          <a:solidFill>
            <a:srgbClr val="FFE09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-1602740" y="3543935"/>
            <a:ext cx="1313180" cy="480060"/>
          </a:xfrm>
          <a:prstGeom prst="rect">
            <a:avLst/>
          </a:prstGeom>
          <a:solidFill>
            <a:srgbClr val="D4EE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5" name="矩形 44"/>
          <p:cNvSpPr/>
          <p:nvPr userDrawn="1"/>
        </p:nvSpPr>
        <p:spPr>
          <a:xfrm>
            <a:off x="-1602740" y="4252595"/>
            <a:ext cx="1313180" cy="480060"/>
          </a:xfrm>
          <a:prstGeom prst="rect">
            <a:avLst/>
          </a:prstGeom>
          <a:solidFill>
            <a:srgbClr val="EAF1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6" name="矩形 45"/>
          <p:cNvSpPr/>
          <p:nvPr userDrawn="1"/>
        </p:nvSpPr>
        <p:spPr>
          <a:xfrm>
            <a:off x="-1602740" y="4961255"/>
            <a:ext cx="1313180" cy="480060"/>
          </a:xfrm>
          <a:prstGeom prst="rect">
            <a:avLst/>
          </a:prstGeom>
          <a:solidFill>
            <a:srgbClr val="F7FDFF"/>
          </a:solidFill>
          <a:ln>
            <a:solidFill>
              <a:srgbClr val="D4E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49" name="矩形 48"/>
          <p:cNvSpPr/>
          <p:nvPr userDrawn="1"/>
        </p:nvSpPr>
        <p:spPr>
          <a:xfrm>
            <a:off x="-1602740" y="5669915"/>
            <a:ext cx="1313180" cy="480060"/>
          </a:xfrm>
          <a:prstGeom prst="rect">
            <a:avLst/>
          </a:prstGeom>
          <a:gradFill>
            <a:gsLst>
              <a:gs pos="0">
                <a:srgbClr val="14C6EC"/>
              </a:gs>
              <a:gs pos="100000">
                <a:srgbClr val="1BD7D5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cs typeface="微软雅黑" panose="020B0503020204020204" charset="-122"/>
              <a:sym typeface="+mn-ea"/>
            </a:endParaRPr>
          </a:p>
        </p:txBody>
      </p:sp>
      <p:sp>
        <p:nvSpPr>
          <p:cNvPr id="50" name="矩形 49"/>
          <p:cNvSpPr/>
          <p:nvPr userDrawn="1"/>
        </p:nvSpPr>
        <p:spPr>
          <a:xfrm>
            <a:off x="-1602740" y="6378575"/>
            <a:ext cx="1313180" cy="48006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类型"/>
          <p:cNvSpPr txBox="1"/>
          <p:nvPr userDrawn="1">
            <p:custDataLst>
              <p:tags r:id="rId1"/>
            </p:custDataLst>
          </p:nvPr>
        </p:nvSpPr>
        <p:spPr>
          <a:xfrm>
            <a:off x="12341670" y="1123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常规字体颜色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12482005" y="709295"/>
            <a:ext cx="1313180" cy="480060"/>
          </a:xfrm>
          <a:prstGeom prst="rect">
            <a:avLst/>
          </a:prstGeom>
          <a:solidFill>
            <a:srgbClr val="1E415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2482005" y="1417955"/>
            <a:ext cx="1313180" cy="480060"/>
          </a:xfrm>
          <a:prstGeom prst="rect">
            <a:avLst/>
          </a:prstGeom>
          <a:solidFill>
            <a:srgbClr val="0D0D0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2482005" y="2126615"/>
            <a:ext cx="1313180" cy="480060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2482005" y="2835275"/>
            <a:ext cx="1313180" cy="480060"/>
          </a:xfrm>
          <a:prstGeom prst="rect">
            <a:avLst/>
          </a:prstGeom>
          <a:solidFill>
            <a:srgbClr val="40404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类型"/>
          <p:cNvSpPr txBox="1"/>
          <p:nvPr userDrawn="1">
            <p:custDataLst>
              <p:tags r:id="rId2"/>
            </p:custDataLst>
          </p:nvPr>
        </p:nvSpPr>
        <p:spPr>
          <a:xfrm>
            <a:off x="12341670" y="36556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高亮</a:t>
            </a: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字体颜色</a:t>
            </a:r>
          </a:p>
        </p:txBody>
      </p:sp>
      <p:sp>
        <p:nvSpPr>
          <p:cNvPr id="20" name="矩形 19"/>
          <p:cNvSpPr/>
          <p:nvPr userDrawn="1"/>
        </p:nvSpPr>
        <p:spPr>
          <a:xfrm>
            <a:off x="12482005" y="42525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矩形 82"/>
          <p:cNvSpPr/>
          <p:nvPr userDrawn="1"/>
        </p:nvSpPr>
        <p:spPr>
          <a:xfrm>
            <a:off x="0" y="-1905"/>
            <a:ext cx="12192000" cy="6858000"/>
          </a:xfrm>
          <a:prstGeom prst="rect">
            <a:avLst/>
          </a:prstGeom>
          <a:solidFill>
            <a:srgbClr val="F6FB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27" name="矩形 126"/>
          <p:cNvSpPr/>
          <p:nvPr userDrawn="1"/>
        </p:nvSpPr>
        <p:spPr>
          <a:xfrm>
            <a:off x="-1602740" y="635"/>
            <a:ext cx="1313180" cy="480060"/>
          </a:xfrm>
          <a:prstGeom prst="rect">
            <a:avLst/>
          </a:prstGeom>
          <a:solidFill>
            <a:srgbClr val="2D7689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-1602740" y="7092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-1602740" y="1417955"/>
            <a:ext cx="1313180" cy="480060"/>
          </a:xfrm>
          <a:prstGeom prst="rect">
            <a:avLst/>
          </a:prstGeom>
          <a:solidFill>
            <a:srgbClr val="37C1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 userDrawn="1"/>
        </p:nvSpPr>
        <p:spPr>
          <a:xfrm>
            <a:off x="-1602740" y="2126615"/>
            <a:ext cx="1313180" cy="480060"/>
          </a:xfrm>
          <a:prstGeom prst="rect">
            <a:avLst/>
          </a:prstGeom>
          <a:solidFill>
            <a:srgbClr val="47BFF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-1602740" y="2835275"/>
            <a:ext cx="1313180" cy="480060"/>
          </a:xfrm>
          <a:prstGeom prst="rect">
            <a:avLst/>
          </a:prstGeom>
          <a:solidFill>
            <a:srgbClr val="FFE09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-1602740" y="3543935"/>
            <a:ext cx="1313180" cy="480060"/>
          </a:xfrm>
          <a:prstGeom prst="rect">
            <a:avLst/>
          </a:prstGeom>
          <a:solidFill>
            <a:srgbClr val="D4EE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5" name="矩形 44"/>
          <p:cNvSpPr/>
          <p:nvPr userDrawn="1"/>
        </p:nvSpPr>
        <p:spPr>
          <a:xfrm>
            <a:off x="-1602740" y="4252595"/>
            <a:ext cx="1313180" cy="480060"/>
          </a:xfrm>
          <a:prstGeom prst="rect">
            <a:avLst/>
          </a:prstGeom>
          <a:solidFill>
            <a:srgbClr val="EAF1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6" name="矩形 45"/>
          <p:cNvSpPr/>
          <p:nvPr userDrawn="1"/>
        </p:nvSpPr>
        <p:spPr>
          <a:xfrm>
            <a:off x="-1602740" y="4961255"/>
            <a:ext cx="1313180" cy="480060"/>
          </a:xfrm>
          <a:prstGeom prst="rect">
            <a:avLst/>
          </a:prstGeom>
          <a:solidFill>
            <a:srgbClr val="F7FDFF"/>
          </a:solidFill>
          <a:ln>
            <a:solidFill>
              <a:srgbClr val="D4E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49" name="矩形 48"/>
          <p:cNvSpPr/>
          <p:nvPr userDrawn="1"/>
        </p:nvSpPr>
        <p:spPr>
          <a:xfrm>
            <a:off x="-1602740" y="5669915"/>
            <a:ext cx="1313180" cy="480060"/>
          </a:xfrm>
          <a:prstGeom prst="rect">
            <a:avLst/>
          </a:prstGeom>
          <a:gradFill>
            <a:gsLst>
              <a:gs pos="0">
                <a:srgbClr val="14C6EC"/>
              </a:gs>
              <a:gs pos="100000">
                <a:srgbClr val="1BD7D5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cs typeface="微软雅黑" panose="020B0503020204020204" charset="-122"/>
              <a:sym typeface="+mn-ea"/>
            </a:endParaRPr>
          </a:p>
        </p:txBody>
      </p:sp>
      <p:sp>
        <p:nvSpPr>
          <p:cNvPr id="50" name="矩形 49"/>
          <p:cNvSpPr/>
          <p:nvPr userDrawn="1"/>
        </p:nvSpPr>
        <p:spPr>
          <a:xfrm>
            <a:off x="-1602740" y="6378575"/>
            <a:ext cx="1313180" cy="48006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类型"/>
          <p:cNvSpPr txBox="1"/>
          <p:nvPr userDrawn="1">
            <p:custDataLst>
              <p:tags r:id="rId1"/>
            </p:custDataLst>
          </p:nvPr>
        </p:nvSpPr>
        <p:spPr>
          <a:xfrm>
            <a:off x="12341670" y="1123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常规字体颜色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12482005" y="709295"/>
            <a:ext cx="1313180" cy="480060"/>
          </a:xfrm>
          <a:prstGeom prst="rect">
            <a:avLst/>
          </a:prstGeom>
          <a:solidFill>
            <a:srgbClr val="1E415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2482005" y="1417955"/>
            <a:ext cx="1313180" cy="480060"/>
          </a:xfrm>
          <a:prstGeom prst="rect">
            <a:avLst/>
          </a:prstGeom>
          <a:solidFill>
            <a:srgbClr val="0D0D0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2482005" y="2126615"/>
            <a:ext cx="1313180" cy="480060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2482005" y="2835275"/>
            <a:ext cx="1313180" cy="480060"/>
          </a:xfrm>
          <a:prstGeom prst="rect">
            <a:avLst/>
          </a:prstGeom>
          <a:solidFill>
            <a:srgbClr val="40404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类型"/>
          <p:cNvSpPr txBox="1"/>
          <p:nvPr userDrawn="1">
            <p:custDataLst>
              <p:tags r:id="rId2"/>
            </p:custDataLst>
          </p:nvPr>
        </p:nvSpPr>
        <p:spPr>
          <a:xfrm>
            <a:off x="12341670" y="36556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高亮</a:t>
            </a: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字体颜色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12482005" y="42525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:/市场部/PPT模板/2024/24-09-02/底图/2.png2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F:/市场部/PPT模板/2024/24-07-31/logo2.pnglogo2"/>
          <p:cNvPicPr>
            <a:picLocks noChangeAspect="1"/>
          </p:cNvPicPr>
          <p:nvPr userDrawn="1"/>
        </p:nvPicPr>
        <p:blipFill>
          <a:blip r:embed="rId5"/>
          <a:srcRect t="829" b="829"/>
          <a:stretch>
            <a:fillRect/>
          </a:stretch>
        </p:blipFill>
        <p:spPr>
          <a:xfrm>
            <a:off x="10386060" y="332740"/>
            <a:ext cx="1493520" cy="283845"/>
          </a:xfrm>
          <a:prstGeom prst="rect">
            <a:avLst/>
          </a:prstGeom>
        </p:spPr>
      </p:pic>
      <p:sp>
        <p:nvSpPr>
          <p:cNvPr id="127" name="矩形 126"/>
          <p:cNvSpPr/>
          <p:nvPr userDrawn="1"/>
        </p:nvSpPr>
        <p:spPr>
          <a:xfrm>
            <a:off x="-1602740" y="635"/>
            <a:ext cx="1313180" cy="480060"/>
          </a:xfrm>
          <a:prstGeom prst="rect">
            <a:avLst/>
          </a:prstGeom>
          <a:solidFill>
            <a:srgbClr val="2D7689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-1602740" y="7092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-1602740" y="1417955"/>
            <a:ext cx="1313180" cy="480060"/>
          </a:xfrm>
          <a:prstGeom prst="rect">
            <a:avLst/>
          </a:prstGeom>
          <a:solidFill>
            <a:srgbClr val="37C1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 userDrawn="1"/>
        </p:nvSpPr>
        <p:spPr>
          <a:xfrm>
            <a:off x="-1602740" y="2126615"/>
            <a:ext cx="1313180" cy="480060"/>
          </a:xfrm>
          <a:prstGeom prst="rect">
            <a:avLst/>
          </a:prstGeom>
          <a:solidFill>
            <a:srgbClr val="47BFF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-1602740" y="2835275"/>
            <a:ext cx="1313180" cy="480060"/>
          </a:xfrm>
          <a:prstGeom prst="rect">
            <a:avLst/>
          </a:prstGeom>
          <a:solidFill>
            <a:srgbClr val="FFE09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-1602740" y="3543935"/>
            <a:ext cx="1313180" cy="480060"/>
          </a:xfrm>
          <a:prstGeom prst="rect">
            <a:avLst/>
          </a:prstGeom>
          <a:solidFill>
            <a:srgbClr val="D4EE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5" name="矩形 44"/>
          <p:cNvSpPr/>
          <p:nvPr userDrawn="1"/>
        </p:nvSpPr>
        <p:spPr>
          <a:xfrm>
            <a:off x="-1602740" y="4252595"/>
            <a:ext cx="1313180" cy="480060"/>
          </a:xfrm>
          <a:prstGeom prst="rect">
            <a:avLst/>
          </a:prstGeom>
          <a:solidFill>
            <a:srgbClr val="EAF1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6" name="矩形 45"/>
          <p:cNvSpPr/>
          <p:nvPr userDrawn="1"/>
        </p:nvSpPr>
        <p:spPr>
          <a:xfrm>
            <a:off x="-1602740" y="4961255"/>
            <a:ext cx="1313180" cy="480060"/>
          </a:xfrm>
          <a:prstGeom prst="rect">
            <a:avLst/>
          </a:prstGeom>
          <a:solidFill>
            <a:srgbClr val="F7FDFF"/>
          </a:solidFill>
          <a:ln>
            <a:solidFill>
              <a:srgbClr val="D4E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49" name="矩形 48"/>
          <p:cNvSpPr/>
          <p:nvPr userDrawn="1"/>
        </p:nvSpPr>
        <p:spPr>
          <a:xfrm>
            <a:off x="-1602740" y="5669915"/>
            <a:ext cx="1313180" cy="480060"/>
          </a:xfrm>
          <a:prstGeom prst="rect">
            <a:avLst/>
          </a:prstGeom>
          <a:gradFill>
            <a:gsLst>
              <a:gs pos="0">
                <a:srgbClr val="14C6EC"/>
              </a:gs>
              <a:gs pos="100000">
                <a:srgbClr val="1BD7D5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cs typeface="微软雅黑" panose="020B0503020204020204" charset="-122"/>
              <a:sym typeface="+mn-ea"/>
            </a:endParaRPr>
          </a:p>
        </p:txBody>
      </p:sp>
      <p:sp>
        <p:nvSpPr>
          <p:cNvPr id="50" name="矩形 49"/>
          <p:cNvSpPr/>
          <p:nvPr userDrawn="1"/>
        </p:nvSpPr>
        <p:spPr>
          <a:xfrm>
            <a:off x="-1602740" y="6378575"/>
            <a:ext cx="1313180" cy="48006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3" name="文本类型"/>
          <p:cNvSpPr txBox="1"/>
          <p:nvPr userDrawn="1">
            <p:custDataLst>
              <p:tags r:id="rId1"/>
            </p:custDataLst>
          </p:nvPr>
        </p:nvSpPr>
        <p:spPr>
          <a:xfrm>
            <a:off x="12341670" y="1123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常规字体颜色</a:t>
            </a:r>
          </a:p>
        </p:txBody>
      </p:sp>
      <p:sp>
        <p:nvSpPr>
          <p:cNvPr id="64" name="矩形 63"/>
          <p:cNvSpPr/>
          <p:nvPr userDrawn="1"/>
        </p:nvSpPr>
        <p:spPr>
          <a:xfrm>
            <a:off x="12482005" y="709295"/>
            <a:ext cx="1313180" cy="480060"/>
          </a:xfrm>
          <a:prstGeom prst="rect">
            <a:avLst/>
          </a:prstGeom>
          <a:solidFill>
            <a:srgbClr val="1E415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 userDrawn="1"/>
        </p:nvSpPr>
        <p:spPr>
          <a:xfrm>
            <a:off x="12482005" y="1417955"/>
            <a:ext cx="1313180" cy="480060"/>
          </a:xfrm>
          <a:prstGeom prst="rect">
            <a:avLst/>
          </a:prstGeom>
          <a:solidFill>
            <a:srgbClr val="0D0D0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 userDrawn="1"/>
        </p:nvSpPr>
        <p:spPr>
          <a:xfrm>
            <a:off x="12482005" y="2126615"/>
            <a:ext cx="1313180" cy="480060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 userDrawn="1"/>
        </p:nvSpPr>
        <p:spPr>
          <a:xfrm>
            <a:off x="12482005" y="2835275"/>
            <a:ext cx="1313180" cy="480060"/>
          </a:xfrm>
          <a:prstGeom prst="rect">
            <a:avLst/>
          </a:prstGeom>
          <a:solidFill>
            <a:srgbClr val="40404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类型"/>
          <p:cNvSpPr txBox="1"/>
          <p:nvPr userDrawn="1">
            <p:custDataLst>
              <p:tags r:id="rId2"/>
            </p:custDataLst>
          </p:nvPr>
        </p:nvSpPr>
        <p:spPr>
          <a:xfrm>
            <a:off x="12341670" y="36556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高亮</a:t>
            </a: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字体颜色</a:t>
            </a:r>
          </a:p>
        </p:txBody>
      </p:sp>
      <p:sp>
        <p:nvSpPr>
          <p:cNvPr id="69" name="矩形 68"/>
          <p:cNvSpPr/>
          <p:nvPr userDrawn="1"/>
        </p:nvSpPr>
        <p:spPr>
          <a:xfrm>
            <a:off x="12482005" y="42525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7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:/市场部/PPT模板/2024/24-09-02/底图/3.png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6060" y="332740"/>
            <a:ext cx="1493520" cy="283845"/>
          </a:xfrm>
          <a:prstGeom prst="rect">
            <a:avLst/>
          </a:prstGeom>
        </p:spPr>
      </p:pic>
      <p:sp>
        <p:nvSpPr>
          <p:cNvPr id="127" name="矩形 126"/>
          <p:cNvSpPr/>
          <p:nvPr userDrawn="1"/>
        </p:nvSpPr>
        <p:spPr>
          <a:xfrm>
            <a:off x="-1602740" y="635"/>
            <a:ext cx="1313180" cy="480060"/>
          </a:xfrm>
          <a:prstGeom prst="rect">
            <a:avLst/>
          </a:prstGeom>
          <a:solidFill>
            <a:srgbClr val="2D7689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-1602740" y="7092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-1602740" y="1417955"/>
            <a:ext cx="1313180" cy="480060"/>
          </a:xfrm>
          <a:prstGeom prst="rect">
            <a:avLst/>
          </a:prstGeom>
          <a:solidFill>
            <a:srgbClr val="37C1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 userDrawn="1"/>
        </p:nvSpPr>
        <p:spPr>
          <a:xfrm>
            <a:off x="-1602740" y="2126615"/>
            <a:ext cx="1313180" cy="480060"/>
          </a:xfrm>
          <a:prstGeom prst="rect">
            <a:avLst/>
          </a:prstGeom>
          <a:solidFill>
            <a:srgbClr val="47BFF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-1602740" y="2835275"/>
            <a:ext cx="1313180" cy="480060"/>
          </a:xfrm>
          <a:prstGeom prst="rect">
            <a:avLst/>
          </a:prstGeom>
          <a:solidFill>
            <a:srgbClr val="FFE09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-1602740" y="3543935"/>
            <a:ext cx="1313180" cy="480060"/>
          </a:xfrm>
          <a:prstGeom prst="rect">
            <a:avLst/>
          </a:prstGeom>
          <a:solidFill>
            <a:srgbClr val="D4EE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5" name="矩形 44"/>
          <p:cNvSpPr/>
          <p:nvPr userDrawn="1"/>
        </p:nvSpPr>
        <p:spPr>
          <a:xfrm>
            <a:off x="-1602740" y="4252595"/>
            <a:ext cx="1313180" cy="480060"/>
          </a:xfrm>
          <a:prstGeom prst="rect">
            <a:avLst/>
          </a:prstGeom>
          <a:solidFill>
            <a:srgbClr val="EAF1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6" name="矩形 45"/>
          <p:cNvSpPr/>
          <p:nvPr userDrawn="1"/>
        </p:nvSpPr>
        <p:spPr>
          <a:xfrm>
            <a:off x="-1602740" y="4961255"/>
            <a:ext cx="1313180" cy="480060"/>
          </a:xfrm>
          <a:prstGeom prst="rect">
            <a:avLst/>
          </a:prstGeom>
          <a:solidFill>
            <a:srgbClr val="F7FDFF"/>
          </a:solidFill>
          <a:ln>
            <a:solidFill>
              <a:srgbClr val="D4E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49" name="矩形 48"/>
          <p:cNvSpPr/>
          <p:nvPr userDrawn="1"/>
        </p:nvSpPr>
        <p:spPr>
          <a:xfrm>
            <a:off x="-1602740" y="5669915"/>
            <a:ext cx="1313180" cy="480060"/>
          </a:xfrm>
          <a:prstGeom prst="rect">
            <a:avLst/>
          </a:prstGeom>
          <a:gradFill>
            <a:gsLst>
              <a:gs pos="0">
                <a:srgbClr val="14C6EC"/>
              </a:gs>
              <a:gs pos="100000">
                <a:srgbClr val="1BD7D5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cs typeface="微软雅黑" panose="020B0503020204020204" charset="-122"/>
              <a:sym typeface="+mn-ea"/>
            </a:endParaRPr>
          </a:p>
        </p:txBody>
      </p:sp>
      <p:sp>
        <p:nvSpPr>
          <p:cNvPr id="50" name="矩形 49"/>
          <p:cNvSpPr/>
          <p:nvPr userDrawn="1"/>
        </p:nvSpPr>
        <p:spPr>
          <a:xfrm>
            <a:off x="-1602740" y="6378575"/>
            <a:ext cx="1313180" cy="48006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3" name="文本类型"/>
          <p:cNvSpPr txBox="1"/>
          <p:nvPr userDrawn="1">
            <p:custDataLst>
              <p:tags r:id="rId1"/>
            </p:custDataLst>
          </p:nvPr>
        </p:nvSpPr>
        <p:spPr>
          <a:xfrm>
            <a:off x="12341670" y="1123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常规字体颜色</a:t>
            </a:r>
          </a:p>
        </p:txBody>
      </p:sp>
      <p:sp>
        <p:nvSpPr>
          <p:cNvPr id="64" name="矩形 63"/>
          <p:cNvSpPr/>
          <p:nvPr userDrawn="1"/>
        </p:nvSpPr>
        <p:spPr>
          <a:xfrm>
            <a:off x="12482005" y="709295"/>
            <a:ext cx="1313180" cy="480060"/>
          </a:xfrm>
          <a:prstGeom prst="rect">
            <a:avLst/>
          </a:prstGeom>
          <a:solidFill>
            <a:srgbClr val="1E415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 userDrawn="1"/>
        </p:nvSpPr>
        <p:spPr>
          <a:xfrm>
            <a:off x="12482005" y="1417955"/>
            <a:ext cx="1313180" cy="480060"/>
          </a:xfrm>
          <a:prstGeom prst="rect">
            <a:avLst/>
          </a:prstGeom>
          <a:solidFill>
            <a:srgbClr val="0D0D0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 userDrawn="1"/>
        </p:nvSpPr>
        <p:spPr>
          <a:xfrm>
            <a:off x="12482005" y="2126615"/>
            <a:ext cx="1313180" cy="480060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 userDrawn="1"/>
        </p:nvSpPr>
        <p:spPr>
          <a:xfrm>
            <a:off x="12482005" y="2835275"/>
            <a:ext cx="1313180" cy="480060"/>
          </a:xfrm>
          <a:prstGeom prst="rect">
            <a:avLst/>
          </a:prstGeom>
          <a:solidFill>
            <a:srgbClr val="40404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类型"/>
          <p:cNvSpPr txBox="1"/>
          <p:nvPr userDrawn="1">
            <p:custDataLst>
              <p:tags r:id="rId2"/>
            </p:custDataLst>
          </p:nvPr>
        </p:nvSpPr>
        <p:spPr>
          <a:xfrm>
            <a:off x="12341670" y="3655695"/>
            <a:ext cx="1593850" cy="36830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>
            <a:lvl1pPr>
              <a:defRPr b="0">
                <a:solidFill>
                  <a:srgbClr val="04101B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  <a:sym typeface="PingFang SC Semibold" panose="020B0400000000000000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高亮</a:t>
            </a:r>
            <a:r>
              <a:rPr b="1">
                <a:solidFill>
                  <a:srgbClr val="18BCC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字体颜色</a:t>
            </a:r>
          </a:p>
        </p:txBody>
      </p:sp>
      <p:sp>
        <p:nvSpPr>
          <p:cNvPr id="69" name="矩形 68"/>
          <p:cNvSpPr/>
          <p:nvPr userDrawn="1"/>
        </p:nvSpPr>
        <p:spPr>
          <a:xfrm>
            <a:off x="12482005" y="42525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635" cy="6856730"/>
          </a:xfrm>
          <a:prstGeom prst="rect">
            <a:avLst/>
          </a:prstGeom>
          <a:gradFill>
            <a:gsLst>
              <a:gs pos="0">
                <a:srgbClr val="011218"/>
              </a:gs>
              <a:gs pos="100000">
                <a:srgbClr val="00243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7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0085" y="2115185"/>
            <a:ext cx="117296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spc="-100" dirty="0">
                <a:solidFill>
                  <a:srgbClr val="1E4156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Vinchin Backup &amp; Recovery</a:t>
            </a:r>
            <a:endParaRPr lang="zh-CN" altLang="en-US" sz="5000" b="1" spc="-100" dirty="0">
              <a:solidFill>
                <a:srgbClr val="1E4156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0085" y="3077210"/>
            <a:ext cx="94654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5000" b="1" spc="-100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V9.0.0</a:t>
            </a:r>
            <a:r>
              <a:rPr lang="zh-CN" altLang="en-US" sz="5000" b="1" spc="-100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5000" b="1" spc="-100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/>
            <a:r>
              <a:rPr lang="en-US" altLang="zh-CN" sz="5000" b="1" spc="-100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Web Interface Updates</a:t>
            </a:r>
            <a:endParaRPr lang="zh-CN" altLang="en-US" sz="5000" b="1" spc="-100" dirty="0">
              <a:solidFill>
                <a:srgbClr val="1E4156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8ED72-A949-3AE9-C8E4-628220058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27911835-BDAF-0CAA-050A-8E3E35899042}"/>
              </a:ext>
            </a:extLst>
          </p:cNvPr>
          <p:cNvSpPr txBox="1"/>
          <p:nvPr/>
        </p:nvSpPr>
        <p:spPr>
          <a:xfrm>
            <a:off x="1630680" y="2233295"/>
            <a:ext cx="42030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gradFill>
                  <a:gsLst>
                    <a:gs pos="0">
                      <a:srgbClr val="1BD7D5"/>
                    </a:gs>
                    <a:gs pos="88000">
                      <a:srgbClr val="14C6EC"/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 03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465E245-E7C3-DF9B-6FD6-F96856943A48}"/>
              </a:ext>
            </a:extLst>
          </p:cNvPr>
          <p:cNvSpPr txBox="1"/>
          <p:nvPr/>
        </p:nvSpPr>
        <p:spPr>
          <a:xfrm>
            <a:off x="1630680" y="3368040"/>
            <a:ext cx="6924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spc="100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Data Resilience Web</a:t>
            </a:r>
            <a:endParaRPr lang="zh-CN" altLang="en-US" sz="4400" b="1" spc="100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746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CBD8C-F91E-B8CC-FD45-62D4AE5C2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56B9A65-8780-5BF5-E39D-880CE6B87DA2}"/>
              </a:ext>
            </a:extLst>
          </p:cNvPr>
          <p:cNvSpPr txBox="1"/>
          <p:nvPr/>
        </p:nvSpPr>
        <p:spPr>
          <a:xfrm>
            <a:off x="568135" y="242875"/>
            <a:ext cx="62434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6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</a:rPr>
              <a:t>Data Resilience – Backup Data</a:t>
            </a:r>
            <a:endParaRPr lang="zh-CN" altLang="en-US" sz="26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029EC02-3D3C-487A-1BDF-58EFC4CC34AF}"/>
              </a:ext>
            </a:extLst>
          </p:cNvPr>
          <p:cNvSpPr/>
          <p:nvPr/>
        </p:nvSpPr>
        <p:spPr>
          <a:xfrm>
            <a:off x="412561" y="338125"/>
            <a:ext cx="57600" cy="32400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FE10C45-B7D7-99C3-03E1-7C29397834D2}"/>
              </a:ext>
            </a:extLst>
          </p:cNvPr>
          <p:cNvSpPr txBox="1"/>
          <p:nvPr/>
        </p:nvSpPr>
        <p:spPr>
          <a:xfrm>
            <a:off x="412561" y="817676"/>
            <a:ext cx="11493493" cy="124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have we optimized</a:t>
            </a:r>
            <a:r>
              <a:rPr lang="zh-CN" altLang="en-US" sz="16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1600" b="1" dirty="0">
              <a:solidFill>
                <a:srgbClr val="18BCC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/>
              <a:t>Centralizes all backup data operations (view, restore, takeover, copy &amp; archive, verification) into one entry point.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AE40393-6EF3-45C6-6718-FDD1E0095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>
            <a:fillRect/>
          </a:stretch>
        </p:blipFill>
        <p:spPr>
          <a:xfrm>
            <a:off x="568135" y="2216965"/>
            <a:ext cx="10601740" cy="26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8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7EAED-50D4-F0AD-5CF4-E2FA7C471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A3A9F15-B233-3D18-0F1D-849E7B216789}"/>
              </a:ext>
            </a:extLst>
          </p:cNvPr>
          <p:cNvSpPr txBox="1"/>
          <p:nvPr/>
        </p:nvSpPr>
        <p:spPr>
          <a:xfrm>
            <a:off x="568135" y="242875"/>
            <a:ext cx="6230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6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</a:rPr>
              <a:t>Data Resilience – Backup Data</a:t>
            </a:r>
            <a:endParaRPr lang="zh-CN" altLang="en-US" sz="26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5B7A32C-3D55-C559-A7BB-1AF221F4F070}"/>
              </a:ext>
            </a:extLst>
          </p:cNvPr>
          <p:cNvSpPr/>
          <p:nvPr/>
        </p:nvSpPr>
        <p:spPr>
          <a:xfrm>
            <a:off x="412561" y="338125"/>
            <a:ext cx="57600" cy="32400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98AE1A2-CBE0-5D30-332F-D7CEF0E899B5}"/>
              </a:ext>
            </a:extLst>
          </p:cNvPr>
          <p:cNvSpPr txBox="1"/>
          <p:nvPr/>
        </p:nvSpPr>
        <p:spPr>
          <a:xfrm>
            <a:off x="412561" y="601905"/>
            <a:ext cx="1089512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have we optimized</a:t>
            </a:r>
            <a:r>
              <a:rPr lang="zh-CN" altLang="en-US" sz="20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000" b="1" dirty="0">
              <a:solidFill>
                <a:srgbClr val="18BCC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Restore, takeover, verification, copy, and archive are now all presented from a </a:t>
            </a:r>
            <a:r>
              <a:rPr lang="en-US" altLang="zh-CN" b="1" dirty="0"/>
              <a:t>backup object</a:t>
            </a:r>
            <a:r>
              <a:rPr lang="en-US" altLang="zh-CN" dirty="0"/>
              <a:t> perspective.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Operation entries are </a:t>
            </a:r>
            <a:r>
              <a:rPr lang="en-US" altLang="zh-CN" b="1" dirty="0"/>
              <a:t>centralized</a:t>
            </a:r>
            <a:r>
              <a:rPr lang="en-US" altLang="zh-CN" dirty="0"/>
              <a:t> in one place, eliminating the difficulty of locating module-specific operations for first-time users.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b="1" dirty="0"/>
              <a:t>Verification workflow reordered:</a:t>
            </a:r>
            <a:r>
              <a:rPr lang="en-US" altLang="zh-CN" dirty="0"/>
              <a:t> Select verification method first, then select verification target (order reversed from previous version). Added </a:t>
            </a:r>
            <a:r>
              <a:rPr lang="en-US" altLang="zh-CN" b="1" dirty="0"/>
              <a:t>Application Group</a:t>
            </a:r>
            <a:r>
              <a:rPr lang="en-US" altLang="zh-CN" dirty="0"/>
              <a:t> for orchestrating verification of a group of related hosts. Added auto-build DR Lab.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04AED0B-FFDA-98D3-BDA4-641488AB8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9" y="3168088"/>
            <a:ext cx="7009802" cy="34470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0EDA9F-F7D3-ED4D-6C3C-D4FCB033CC4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r="10324" b="10676"/>
          <a:stretch>
            <a:fillRect/>
          </a:stretch>
        </p:blipFill>
        <p:spPr>
          <a:xfrm>
            <a:off x="6463430" y="3278164"/>
            <a:ext cx="5290158" cy="22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11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37338-0F7D-BE3A-F5F3-4D915E511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51DCD972-268D-2EF0-6DF3-0BACA9F30C45}"/>
              </a:ext>
            </a:extLst>
          </p:cNvPr>
          <p:cNvSpPr txBox="1"/>
          <p:nvPr/>
        </p:nvSpPr>
        <p:spPr>
          <a:xfrm>
            <a:off x="1630680" y="2233295"/>
            <a:ext cx="42030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gradFill>
                  <a:gsLst>
                    <a:gs pos="0">
                      <a:srgbClr val="1BD7D5"/>
                    </a:gs>
                    <a:gs pos="88000">
                      <a:srgbClr val="14C6EC"/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 04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4C7BE94-7716-D9D5-B823-A1753B568A11}"/>
              </a:ext>
            </a:extLst>
          </p:cNvPr>
          <p:cNvSpPr txBox="1"/>
          <p:nvPr/>
        </p:nvSpPr>
        <p:spPr>
          <a:xfrm>
            <a:off x="1630680" y="3368040"/>
            <a:ext cx="6924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spc="100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Resources Web</a:t>
            </a:r>
            <a:endParaRPr lang="zh-CN" altLang="en-US" sz="4400" b="1" spc="100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463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8A976-97D0-3C68-C01E-B03DC1724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9CF29A7-9347-8CB9-5CE9-A9CBB2675910}"/>
              </a:ext>
            </a:extLst>
          </p:cNvPr>
          <p:cNvSpPr txBox="1"/>
          <p:nvPr/>
        </p:nvSpPr>
        <p:spPr>
          <a:xfrm>
            <a:off x="568135" y="242875"/>
            <a:ext cx="471538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6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Resources-Infrastructure</a:t>
            </a:r>
            <a:endParaRPr lang="zh-CN" altLang="en-US" sz="26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D4B1E15-0211-3FE9-7006-628D6BA86A0C}"/>
              </a:ext>
            </a:extLst>
          </p:cNvPr>
          <p:cNvSpPr/>
          <p:nvPr/>
        </p:nvSpPr>
        <p:spPr>
          <a:xfrm>
            <a:off x="412561" y="338125"/>
            <a:ext cx="57600" cy="32400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CC21B45-4987-ACF1-06E6-E732B71F271E}"/>
              </a:ext>
            </a:extLst>
          </p:cNvPr>
          <p:cNvSpPr txBox="1"/>
          <p:nvPr/>
        </p:nvSpPr>
        <p:spPr>
          <a:xfrm>
            <a:off x="568135" y="837595"/>
            <a:ext cx="108951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All infrastructure items consolidated and displayed by </a:t>
            </a:r>
            <a:r>
              <a:rPr lang="en-US" altLang="zh-CN" b="1" dirty="0"/>
              <a:t>backup object</a:t>
            </a:r>
            <a:r>
              <a:rPr lang="en-US" altLang="zh-CN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Added </a:t>
            </a:r>
            <a:r>
              <a:rPr lang="en-US" altLang="zh-CN" b="1" dirty="0"/>
              <a:t>Kubernetes Cluster Management</a:t>
            </a:r>
            <a:r>
              <a:rPr lang="en-US" altLang="zh-CN" dirty="0"/>
              <a:t>  for new business modules.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b="1" dirty="0"/>
              <a:t>Agent &amp; Proxy</a:t>
            </a:r>
            <a:r>
              <a:rPr lang="en-US" altLang="zh-CN" dirty="0"/>
              <a:t> – Added </a:t>
            </a:r>
            <a:r>
              <a:rPr lang="en-US" altLang="zh-CN" b="1" dirty="0"/>
              <a:t>Proxy Pool</a:t>
            </a:r>
            <a:r>
              <a:rPr lang="en-US" altLang="zh-CN" dirty="0"/>
              <a:t> for backup cluster scheduling and improved job success rates.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Added </a:t>
            </a:r>
            <a:r>
              <a:rPr lang="en-US" altLang="zh-CN" b="1" dirty="0"/>
              <a:t>Bootable Image Download</a:t>
            </a:r>
            <a:r>
              <a:rPr lang="en-US" altLang="zh-CN" dirty="0"/>
              <a:t> (</a:t>
            </a:r>
            <a:r>
              <a:rPr lang="en-US" altLang="zh-CN" dirty="0" err="1"/>
              <a:t>LiveCD</a:t>
            </a:r>
            <a:r>
              <a:rPr lang="en-US" altLang="zh-CN" dirty="0"/>
              <a:t>, WinPE). </a:t>
            </a:r>
            <a:br>
              <a:rPr lang="en-US" altLang="zh-CN" dirty="0"/>
            </a:b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0DCC723-8986-05C9-63F2-8241A5641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58" y="2506364"/>
            <a:ext cx="8750474" cy="36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5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FB61A-A544-9CF8-973C-6E2A039AB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799E5C8-EE0E-2264-09AC-E90C687AF3E9}"/>
              </a:ext>
            </a:extLst>
          </p:cNvPr>
          <p:cNvSpPr txBox="1"/>
          <p:nvPr/>
        </p:nvSpPr>
        <p:spPr>
          <a:xfrm>
            <a:off x="568135" y="242875"/>
            <a:ext cx="471538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6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Resources-Storage</a:t>
            </a:r>
            <a:endParaRPr lang="zh-CN" altLang="en-US" sz="26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22BD6F5-5AD7-9A46-B781-DF5E59E67BD2}"/>
              </a:ext>
            </a:extLst>
          </p:cNvPr>
          <p:cNvSpPr/>
          <p:nvPr/>
        </p:nvSpPr>
        <p:spPr>
          <a:xfrm>
            <a:off x="412561" y="338125"/>
            <a:ext cx="57600" cy="32400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EF9268E-955E-1583-E2C1-C21545E1B5DE}"/>
              </a:ext>
            </a:extLst>
          </p:cNvPr>
          <p:cNvSpPr txBox="1"/>
          <p:nvPr/>
        </p:nvSpPr>
        <p:spPr>
          <a:xfrm>
            <a:off x="220680" y="734365"/>
            <a:ext cx="117506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have we optimized</a:t>
            </a:r>
            <a:r>
              <a:rPr lang="zh-CN" altLang="en-US" sz="20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000" b="1" dirty="0">
              <a:solidFill>
                <a:srgbClr val="18BCC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Added </a:t>
            </a:r>
            <a:r>
              <a:rPr lang="en-US" altLang="zh-CN" b="1" dirty="0"/>
              <a:t>Storage Resource Pool</a:t>
            </a:r>
            <a:r>
              <a:rPr lang="en-US" altLang="zh-CN" dirty="0"/>
              <a:t> to resolve the issue where a job would fail if its bound storage went offline — despite having multiple storages available in prior versions.</a:t>
            </a:r>
            <a:br>
              <a:rPr lang="en-US" altLang="zh-CN" dirty="0"/>
            </a:br>
            <a:r>
              <a:rPr lang="en-US" altLang="zh-CN" i="1" dirty="0">
                <a:solidFill>
                  <a:srgbClr val="FF0000"/>
                </a:solidFill>
              </a:rPr>
              <a:t>Note: Only storage of the same type can form a storage pool.</a:t>
            </a:r>
            <a:endParaRPr lang="en-US" altLang="zh-CN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Storage is no longer categorized by purpose (backup, copy, archive, etc.). All storage is now </a:t>
            </a:r>
            <a:r>
              <a:rPr lang="en-US" altLang="zh-CN" b="1" dirty="0"/>
              <a:t>general-purpose</a:t>
            </a:r>
            <a:r>
              <a:rPr lang="en-US" altLang="zh-CN" dirty="0"/>
              <a:t>, removing previous usage logic restrictions on backup/copy data.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Tape management pages consolidated into a </a:t>
            </a:r>
            <a:r>
              <a:rPr lang="en-US" altLang="zh-CN" b="1" dirty="0"/>
              <a:t>single page with tab switching</a:t>
            </a:r>
            <a:r>
              <a:rPr lang="en-US" altLang="zh-CN" dirty="0"/>
              <a:t>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DE90A00-28AB-FFC2-ACDA-3F7E5A090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93" y="3270365"/>
            <a:ext cx="8666667" cy="3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84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F34BC-838B-09B4-2983-EF7524A34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038C8C1-5B02-0586-13AC-56A02E4E886C}"/>
              </a:ext>
            </a:extLst>
          </p:cNvPr>
          <p:cNvSpPr txBox="1"/>
          <p:nvPr/>
        </p:nvSpPr>
        <p:spPr>
          <a:xfrm>
            <a:off x="568135" y="242875"/>
            <a:ext cx="471538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6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Backup Resource</a:t>
            </a:r>
            <a:endParaRPr lang="zh-CN" altLang="en-US" sz="26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B1FF517-BA93-6B07-932B-496366905AF5}"/>
              </a:ext>
            </a:extLst>
          </p:cNvPr>
          <p:cNvSpPr/>
          <p:nvPr/>
        </p:nvSpPr>
        <p:spPr>
          <a:xfrm>
            <a:off x="412561" y="338125"/>
            <a:ext cx="57600" cy="32400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6767F66-6190-5A64-EF72-3FD07F987906}"/>
              </a:ext>
            </a:extLst>
          </p:cNvPr>
          <p:cNvSpPr txBox="1"/>
          <p:nvPr/>
        </p:nvSpPr>
        <p:spPr>
          <a:xfrm>
            <a:off x="412561" y="841193"/>
            <a:ext cx="10841240" cy="1993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have we optimized</a:t>
            </a:r>
            <a:r>
              <a:rPr lang="zh-CN" altLang="en-US" sz="16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1600" b="1" dirty="0">
              <a:solidFill>
                <a:srgbClr val="18BCC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/>
              <a:t>Added </a:t>
            </a:r>
            <a:r>
              <a:rPr lang="en-US" altLang="zh-CN" b="1" dirty="0"/>
              <a:t>Cluster Management</a:t>
            </a:r>
            <a:r>
              <a:rPr lang="en-US" altLang="zh-CN" dirty="0"/>
              <a:t>, </a:t>
            </a:r>
            <a:r>
              <a:rPr lang="en-US" altLang="zh-CN" b="1" dirty="0"/>
              <a:t>Driver Library Management</a:t>
            </a:r>
            <a:r>
              <a:rPr lang="en-US" altLang="zh-CN" dirty="0"/>
              <a:t>, and </a:t>
            </a:r>
            <a:r>
              <a:rPr lang="en-US" altLang="zh-CN" b="1" dirty="0"/>
              <a:t>Script Management</a:t>
            </a:r>
            <a:r>
              <a:rPr lang="en-US" altLang="zh-CN" dirty="0"/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/>
              <a:t>Backup Node</a:t>
            </a:r>
            <a:r>
              <a:rPr lang="en-US" altLang="zh-CN" dirty="0"/>
              <a:t> – Added </a:t>
            </a:r>
            <a:r>
              <a:rPr lang="en-US" altLang="zh-CN" b="1" dirty="0"/>
              <a:t>Compute Resource Pool</a:t>
            </a:r>
            <a:r>
              <a:rPr lang="en-US" altLang="zh-CN" dirty="0"/>
              <a:t> and </a:t>
            </a:r>
            <a:r>
              <a:rPr lang="en-US" altLang="zh-CN" b="1" dirty="0"/>
              <a:t>Node Limitations</a:t>
            </a:r>
            <a:r>
              <a:rPr lang="en-US" altLang="zh-CN" dirty="0"/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/>
              <a:t>Backup Node</a:t>
            </a:r>
            <a:r>
              <a:rPr lang="en-US" altLang="zh-CN" dirty="0"/>
              <a:t> – Added </a:t>
            </a:r>
            <a:r>
              <a:rPr lang="en-US" altLang="zh-CN" b="1" dirty="0"/>
              <a:t>Network Resource Pool</a:t>
            </a:r>
            <a:r>
              <a:rPr lang="en-US" altLang="zh-CN" dirty="0"/>
              <a:t> (per individual node).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695F600-A042-EFCE-F9DB-D28667168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5" y="3157927"/>
            <a:ext cx="11463130" cy="23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86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207E5-90D7-D2B9-B09E-B55A1C3E8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610F4A20-D0CC-0643-ACCF-2683C6F9E830}"/>
              </a:ext>
            </a:extLst>
          </p:cNvPr>
          <p:cNvSpPr txBox="1"/>
          <p:nvPr/>
        </p:nvSpPr>
        <p:spPr>
          <a:xfrm>
            <a:off x="1630680" y="2233295"/>
            <a:ext cx="42030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gradFill>
                  <a:gsLst>
                    <a:gs pos="0">
                      <a:srgbClr val="1BD7D5"/>
                    </a:gs>
                    <a:gs pos="88000">
                      <a:srgbClr val="14C6EC"/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 05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5A550A0-420C-A034-23C7-33E5A0FA2F78}"/>
              </a:ext>
            </a:extLst>
          </p:cNvPr>
          <p:cNvSpPr txBox="1"/>
          <p:nvPr/>
        </p:nvSpPr>
        <p:spPr>
          <a:xfrm>
            <a:off x="1630680" y="3368040"/>
            <a:ext cx="8281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spc="100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System and License Web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355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CE147-517F-6D7B-95D2-838B0281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FD15850-4B1D-7568-0AF6-C753481EC2A5}"/>
              </a:ext>
            </a:extLst>
          </p:cNvPr>
          <p:cNvSpPr txBox="1"/>
          <p:nvPr/>
        </p:nvSpPr>
        <p:spPr>
          <a:xfrm>
            <a:off x="568135" y="242875"/>
            <a:ext cx="471538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6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System Settings</a:t>
            </a:r>
            <a:endParaRPr lang="zh-CN" altLang="en-US" sz="26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66E2CE3-37B5-FE01-D967-E5E1C174C327}"/>
              </a:ext>
            </a:extLst>
          </p:cNvPr>
          <p:cNvSpPr/>
          <p:nvPr/>
        </p:nvSpPr>
        <p:spPr>
          <a:xfrm>
            <a:off x="412561" y="338125"/>
            <a:ext cx="57600" cy="32400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A519ED8-C218-9ED6-26B1-ED06C7835EDC}"/>
              </a:ext>
            </a:extLst>
          </p:cNvPr>
          <p:cNvSpPr txBox="1"/>
          <p:nvPr/>
        </p:nvSpPr>
        <p:spPr>
          <a:xfrm>
            <a:off x="262343" y="1299434"/>
            <a:ext cx="10841240" cy="411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/>
              <a:t>[Storage Security] – [Storage Protection]</a:t>
            </a:r>
            <a:r>
              <a:rPr lang="en-US" altLang="zh-CN" dirty="0"/>
              <a:t> renamed to </a:t>
            </a:r>
            <a:r>
              <a:rPr lang="en-US" altLang="zh-CN" b="1" dirty="0"/>
              <a:t>[Ransomware Protection]</a:t>
            </a:r>
            <a:r>
              <a:rPr lang="en-US" altLang="zh-CN" dirty="0"/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/>
              <a:t>[System Security]</a:t>
            </a:r>
            <a:r>
              <a:rPr lang="en-US" altLang="zh-CN" dirty="0"/>
              <a:t> – Added </a:t>
            </a:r>
            <a:r>
              <a:rPr lang="en-US" altLang="zh-CN" b="1" dirty="0"/>
              <a:t>[API Security]</a:t>
            </a:r>
            <a:r>
              <a:rPr lang="en-US" altLang="zh-CN" dirty="0"/>
              <a:t> ; enable to verify API signatures.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/>
              <a:t>[Auditing Security]</a:t>
            </a:r>
            <a:r>
              <a:rPr lang="en-US" altLang="zh-CN" dirty="0"/>
              <a:t> – Redesigned; supports on-demand retention policies and automatic cleanup of expired logs.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/>
              <a:t>[Message Push]</a:t>
            </a:r>
            <a:r>
              <a:rPr lang="en-US" altLang="zh-CN" dirty="0"/>
              <a:t> – Now supports both TCP and UDP syslog.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/>
              <a:t>Added [API key Management] </a:t>
            </a:r>
            <a:r>
              <a:rPr lang="en-US" altLang="zh-CN" dirty="0"/>
              <a:t>– Used for authentication when the centralized management platform connects to the backup system.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/>
              <a:t>[User Management] – [Domain Server]</a:t>
            </a:r>
            <a:r>
              <a:rPr lang="en-US" altLang="zh-CN" dirty="0"/>
              <a:t> – Added protocol selection (LDAP/LDAPS) when adding domain servers.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8342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2A3F0-878D-08DB-8170-134FC6BDD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5716182-EF52-010F-AAC4-F8C8CBE28A8F}"/>
              </a:ext>
            </a:extLst>
          </p:cNvPr>
          <p:cNvSpPr txBox="1"/>
          <p:nvPr/>
        </p:nvSpPr>
        <p:spPr>
          <a:xfrm>
            <a:off x="568135" y="242875"/>
            <a:ext cx="471538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6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System License</a:t>
            </a:r>
            <a:endParaRPr lang="zh-CN" altLang="en-US" sz="26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11EC1AF-0BCE-C75E-D3C2-8D6F068896ED}"/>
              </a:ext>
            </a:extLst>
          </p:cNvPr>
          <p:cNvSpPr/>
          <p:nvPr/>
        </p:nvSpPr>
        <p:spPr>
          <a:xfrm>
            <a:off x="412561" y="338125"/>
            <a:ext cx="57600" cy="32400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2BEAB9-B958-D0C8-40AF-29351550B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1019475"/>
            <a:ext cx="8741178" cy="52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91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>
            <p:custDataLst>
              <p:tags r:id="rId2"/>
            </p:custDataLst>
          </p:nvPr>
        </p:nvSpPr>
        <p:spPr>
          <a:xfrm>
            <a:off x="1407160" y="2198370"/>
            <a:ext cx="1638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400" b="1" spc="100">
                <a:solidFill>
                  <a:srgbClr val="1E4156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PART 01</a:t>
            </a:r>
          </a:p>
        </p:txBody>
      </p:sp>
      <p:sp>
        <p:nvSpPr>
          <p:cNvPr id="32" name="文本框 31"/>
          <p:cNvSpPr txBox="1"/>
          <p:nvPr>
            <p:custDataLst>
              <p:tags r:id="rId3"/>
            </p:custDataLst>
          </p:nvPr>
        </p:nvSpPr>
        <p:spPr>
          <a:xfrm>
            <a:off x="3136900" y="2198370"/>
            <a:ext cx="873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100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Navigation bar, Home page and Data Visualization</a:t>
            </a:r>
            <a:endParaRPr lang="zh-CN" altLang="en-US" sz="2400" b="1" spc="100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400" b="1" spc="100" dirty="0">
              <a:solidFill>
                <a:srgbClr val="1E4156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4"/>
            </p:custDataLst>
          </p:nvPr>
        </p:nvSpPr>
        <p:spPr>
          <a:xfrm>
            <a:off x="1407160" y="2947035"/>
            <a:ext cx="1638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400" b="1" spc="100">
                <a:solidFill>
                  <a:srgbClr val="1E4156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PART 02</a:t>
            </a:r>
          </a:p>
        </p:txBody>
      </p:sp>
      <p:sp>
        <p:nvSpPr>
          <p:cNvPr id="34" name="文本框 33"/>
          <p:cNvSpPr txBox="1"/>
          <p:nvPr>
            <p:custDataLst>
              <p:tags r:id="rId5"/>
            </p:custDataLst>
          </p:nvPr>
        </p:nvSpPr>
        <p:spPr>
          <a:xfrm>
            <a:off x="3136900" y="2947035"/>
            <a:ext cx="407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100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Monitor Center Web</a:t>
            </a:r>
            <a:endParaRPr lang="zh-CN" altLang="en-US" sz="2400" b="1" spc="100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400" b="1" spc="100" dirty="0">
              <a:solidFill>
                <a:srgbClr val="1E4156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5" name="文本框 34"/>
          <p:cNvSpPr txBox="1"/>
          <p:nvPr>
            <p:custDataLst>
              <p:tags r:id="rId6"/>
            </p:custDataLst>
          </p:nvPr>
        </p:nvSpPr>
        <p:spPr>
          <a:xfrm>
            <a:off x="1407160" y="3695700"/>
            <a:ext cx="1638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100">
                <a:solidFill>
                  <a:srgbClr val="1E4156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 03</a:t>
            </a:r>
          </a:p>
        </p:txBody>
      </p: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3136900" y="3695700"/>
            <a:ext cx="631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100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Data Resilience Web</a:t>
            </a:r>
            <a:endParaRPr lang="zh-CN" altLang="en-US" sz="2400" b="1" spc="100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1407160" y="4444365"/>
            <a:ext cx="1638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400" b="1" spc="100">
                <a:solidFill>
                  <a:srgbClr val="1E4156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PART 04</a:t>
            </a:r>
          </a:p>
        </p:txBody>
      </p:sp>
      <p:sp>
        <p:nvSpPr>
          <p:cNvPr id="38" name="文本框 37"/>
          <p:cNvSpPr txBox="1"/>
          <p:nvPr>
            <p:custDataLst>
              <p:tags r:id="rId9"/>
            </p:custDataLst>
          </p:nvPr>
        </p:nvSpPr>
        <p:spPr>
          <a:xfrm>
            <a:off x="3136900" y="4444365"/>
            <a:ext cx="416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100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Resources Web</a:t>
            </a:r>
            <a:endParaRPr lang="zh-CN" altLang="en-US" sz="2400" b="1" spc="100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313180" y="948690"/>
            <a:ext cx="3703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zh-CN" altLang="en-US" sz="4000" b="1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4000" b="1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35100" y="1779240"/>
            <a:ext cx="1728000" cy="64800"/>
          </a:xfrm>
          <a:prstGeom prst="rect">
            <a:avLst/>
          </a:prstGeom>
          <a:gradFill>
            <a:gsLst>
              <a:gs pos="40000">
                <a:srgbClr val="24BBE5">
                  <a:alpha val="59000"/>
                </a:srgbClr>
              </a:gs>
              <a:gs pos="0">
                <a:srgbClr val="2CB1F0">
                  <a:alpha val="0"/>
                </a:srgbClr>
              </a:gs>
              <a:gs pos="71000">
                <a:srgbClr val="5FE4EB"/>
              </a:gs>
              <a:gs pos="100000">
                <a:srgbClr val="1CC5D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D494889-8992-BC1C-FEAE-C2D62D24903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407160" y="5191740"/>
            <a:ext cx="163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400" b="1" spc="100" dirty="0">
                <a:solidFill>
                  <a:srgbClr val="1E4156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PART 05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F65B71-BE59-23FF-8788-01708DADD8C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136900" y="5191740"/>
            <a:ext cx="470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100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System and License Web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558925" y="2070100"/>
            <a:ext cx="74168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9600" b="1" spc="-100" dirty="0">
                <a:gradFill>
                  <a:gsLst>
                    <a:gs pos="90000">
                      <a:srgbClr val="14C6EC"/>
                    </a:gs>
                    <a:gs pos="0">
                      <a:srgbClr val="1BD7D5"/>
                    </a:gs>
                  </a:gsLst>
                  <a:lin ang="0" scaled="0"/>
                </a:gra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THANKS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630680" y="2233295"/>
            <a:ext cx="42030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gradFill>
                  <a:gsLst>
                    <a:gs pos="0">
                      <a:srgbClr val="1BD7D5"/>
                    </a:gs>
                    <a:gs pos="88000">
                      <a:srgbClr val="14C6EC"/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 01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932180" y="3647440"/>
            <a:ext cx="8300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spc="100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Navigation bar, Home page and Data Visualization</a:t>
            </a:r>
            <a:endParaRPr lang="zh-CN" altLang="en-US" sz="4400" b="1" spc="100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666F6-262B-3A0C-D4BB-2D5E35F21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88D63C1F-F1AD-FFCF-280D-49AC61461629}"/>
              </a:ext>
            </a:extLst>
          </p:cNvPr>
          <p:cNvSpPr txBox="1"/>
          <p:nvPr/>
        </p:nvSpPr>
        <p:spPr>
          <a:xfrm>
            <a:off x="568135" y="242875"/>
            <a:ext cx="471538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6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Menu/Navigation Bar</a:t>
            </a:r>
            <a:endParaRPr lang="zh-CN" altLang="en-US" sz="26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ADEB3BD-1199-2F6C-0487-ECF274DEB3F2}"/>
              </a:ext>
            </a:extLst>
          </p:cNvPr>
          <p:cNvSpPr/>
          <p:nvPr/>
        </p:nvSpPr>
        <p:spPr>
          <a:xfrm>
            <a:off x="412561" y="338125"/>
            <a:ext cx="57600" cy="32400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5877C77B-D50A-E909-A9FB-797DB3B28516}"/>
              </a:ext>
            </a:extLst>
          </p:cNvPr>
          <p:cNvSpPr/>
          <p:nvPr/>
        </p:nvSpPr>
        <p:spPr>
          <a:xfrm>
            <a:off x="-1602740" y="635"/>
            <a:ext cx="1313180" cy="480060"/>
          </a:xfrm>
          <a:prstGeom prst="rect">
            <a:avLst/>
          </a:prstGeom>
          <a:solidFill>
            <a:srgbClr val="2D7689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1C882D9-7281-42A1-51A2-CAD2C1275C7A}"/>
              </a:ext>
            </a:extLst>
          </p:cNvPr>
          <p:cNvSpPr/>
          <p:nvPr/>
        </p:nvSpPr>
        <p:spPr>
          <a:xfrm>
            <a:off x="-1602740" y="7092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D3327D1-D2D2-E6E9-FD93-4E1DD6AC1DCA}"/>
              </a:ext>
            </a:extLst>
          </p:cNvPr>
          <p:cNvSpPr/>
          <p:nvPr/>
        </p:nvSpPr>
        <p:spPr>
          <a:xfrm>
            <a:off x="-1602740" y="1417955"/>
            <a:ext cx="1313180" cy="480060"/>
          </a:xfrm>
          <a:prstGeom prst="rect">
            <a:avLst/>
          </a:prstGeom>
          <a:solidFill>
            <a:srgbClr val="37C1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6A88560-3E1A-37F6-34DA-9544DFCBEC0D}"/>
              </a:ext>
            </a:extLst>
          </p:cNvPr>
          <p:cNvSpPr/>
          <p:nvPr/>
        </p:nvSpPr>
        <p:spPr>
          <a:xfrm>
            <a:off x="-1602740" y="2126615"/>
            <a:ext cx="1313180" cy="480060"/>
          </a:xfrm>
          <a:prstGeom prst="rect">
            <a:avLst/>
          </a:prstGeom>
          <a:solidFill>
            <a:srgbClr val="47BFF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C1DD3F5A-9961-07CB-9AE4-A7FD23E2E61D}"/>
              </a:ext>
            </a:extLst>
          </p:cNvPr>
          <p:cNvSpPr/>
          <p:nvPr/>
        </p:nvSpPr>
        <p:spPr>
          <a:xfrm>
            <a:off x="-1602740" y="2835275"/>
            <a:ext cx="1313180" cy="480060"/>
          </a:xfrm>
          <a:prstGeom prst="rect">
            <a:avLst/>
          </a:prstGeom>
          <a:solidFill>
            <a:srgbClr val="FFE09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664BF8B-AB7E-6FA7-8977-1069F7BBC21F}"/>
              </a:ext>
            </a:extLst>
          </p:cNvPr>
          <p:cNvSpPr/>
          <p:nvPr/>
        </p:nvSpPr>
        <p:spPr>
          <a:xfrm>
            <a:off x="-1602740" y="3543935"/>
            <a:ext cx="1313180" cy="480060"/>
          </a:xfrm>
          <a:prstGeom prst="rect">
            <a:avLst/>
          </a:prstGeom>
          <a:solidFill>
            <a:srgbClr val="D4EE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AA98DDF-A398-6378-CA62-3BB022904C8E}"/>
              </a:ext>
            </a:extLst>
          </p:cNvPr>
          <p:cNvSpPr/>
          <p:nvPr/>
        </p:nvSpPr>
        <p:spPr>
          <a:xfrm>
            <a:off x="-1602740" y="4252595"/>
            <a:ext cx="1313180" cy="480060"/>
          </a:xfrm>
          <a:prstGeom prst="rect">
            <a:avLst/>
          </a:prstGeom>
          <a:solidFill>
            <a:srgbClr val="EAF1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5B3E608-DC69-2613-E3B9-ED060A6A5EEC}"/>
              </a:ext>
            </a:extLst>
          </p:cNvPr>
          <p:cNvSpPr/>
          <p:nvPr/>
        </p:nvSpPr>
        <p:spPr>
          <a:xfrm>
            <a:off x="-1602740" y="4961255"/>
            <a:ext cx="1313180" cy="480060"/>
          </a:xfrm>
          <a:prstGeom prst="rect">
            <a:avLst/>
          </a:prstGeom>
          <a:solidFill>
            <a:srgbClr val="F7FDFF"/>
          </a:solidFill>
          <a:ln>
            <a:solidFill>
              <a:srgbClr val="D4E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63C319DA-4402-5742-6E13-9B992FDD771D}"/>
              </a:ext>
            </a:extLst>
          </p:cNvPr>
          <p:cNvSpPr/>
          <p:nvPr/>
        </p:nvSpPr>
        <p:spPr>
          <a:xfrm>
            <a:off x="-1602740" y="5669915"/>
            <a:ext cx="1313180" cy="480060"/>
          </a:xfrm>
          <a:prstGeom prst="rect">
            <a:avLst/>
          </a:prstGeom>
          <a:gradFill>
            <a:gsLst>
              <a:gs pos="0">
                <a:srgbClr val="14C6EC"/>
              </a:gs>
              <a:gs pos="100000">
                <a:srgbClr val="1BD7D5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cs typeface="微软雅黑" panose="020B0503020204020204" charset="-122"/>
              <a:sym typeface="+mn-ea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6793460-31D1-12A3-9113-CDA1E646D27A}"/>
              </a:ext>
            </a:extLst>
          </p:cNvPr>
          <p:cNvSpPr/>
          <p:nvPr/>
        </p:nvSpPr>
        <p:spPr>
          <a:xfrm>
            <a:off x="-1602740" y="6378575"/>
            <a:ext cx="1313180" cy="48006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D716C7-4036-3F9F-3192-79F1BE185708}"/>
              </a:ext>
            </a:extLst>
          </p:cNvPr>
          <p:cNvSpPr txBox="1"/>
          <p:nvPr/>
        </p:nvSpPr>
        <p:spPr>
          <a:xfrm>
            <a:off x="5022212" y="515866"/>
            <a:ext cx="6757228" cy="346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changes have we made?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b="1" dirty="0"/>
              <a:t>Menu consolidation</a:t>
            </a:r>
            <a:r>
              <a:rPr lang="en-US" altLang="zh-CN" sz="1600" dirty="0"/>
              <a:t> – Significantly reduced number of menu items.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b="1" dirty="0"/>
              <a:t>Module categorization</a:t>
            </a:r>
            <a:r>
              <a:rPr lang="en-US" altLang="zh-CN" sz="1600" dirty="0"/>
              <a:t> – Business modules now grouped into three main categories:</a:t>
            </a:r>
            <a:br>
              <a:rPr lang="en-US" altLang="zh-CN" sz="1600" dirty="0"/>
            </a:br>
            <a:r>
              <a:rPr lang="en-US" altLang="zh-CN" sz="1600" b="1" dirty="0"/>
              <a:t>Backup / Replication / Real‑Time Protection</a:t>
            </a:r>
            <a:endParaRPr lang="en-US" altLang="zh-CN" sz="1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b="1" dirty="0"/>
              <a:t>Unified data view</a:t>
            </a:r>
            <a:r>
              <a:rPr lang="en-US" altLang="zh-CN" sz="1600" dirty="0"/>
              <a:t> – All module‑specific </a:t>
            </a:r>
            <a:r>
              <a:rPr lang="en-US" altLang="zh-CN" sz="1600" b="1" dirty="0"/>
              <a:t>[Backup Data]</a:t>
            </a:r>
            <a:r>
              <a:rPr lang="en-US" altLang="zh-CN" sz="1600" dirty="0"/>
              <a:t> sections are now merged into a single </a:t>
            </a:r>
            <a:r>
              <a:rPr lang="en-US" altLang="zh-CN" sz="1600" b="1" dirty="0"/>
              <a:t>[Data Management]</a:t>
            </a:r>
            <a:r>
              <a:rPr lang="en-US" altLang="zh-CN" sz="1600" dirty="0"/>
              <a:t> entry.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73F66AA-B837-671A-8A63-6AEC0F11F73E}"/>
              </a:ext>
            </a:extLst>
          </p:cNvPr>
          <p:cNvSpPr txBox="1"/>
          <p:nvPr/>
        </p:nvSpPr>
        <p:spPr>
          <a:xfrm>
            <a:off x="5022212" y="3981045"/>
            <a:ext cx="7066694" cy="2357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Purpose and Effects: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b="1" dirty="0"/>
              <a:t>Improved navigation experience</a:t>
            </a:r>
            <a:r>
              <a:rPr lang="en-US" altLang="zh-CN" sz="1600" dirty="0"/>
              <a:t> – Eliminates excessive menu expansion and scrolling as more modules are added.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b="1" dirty="0"/>
              <a:t>Clearer product capability mapping</a:t>
            </a:r>
            <a:r>
              <a:rPr lang="en-US" altLang="zh-CN" sz="1600" dirty="0"/>
              <a:t> – Reflects the three core data protection pillars:</a:t>
            </a:r>
            <a:br>
              <a:rPr lang="en-US" altLang="zh-CN" sz="1600" dirty="0"/>
            </a:br>
            <a:r>
              <a:rPr lang="en-US" altLang="zh-CN" sz="1600" dirty="0"/>
              <a:t>Scheduled Backup / CDP / Replication.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D0A1675-752A-C956-DCA3-42F41ABFC649}"/>
              </a:ext>
            </a:extLst>
          </p:cNvPr>
          <p:cNvSpPr/>
          <p:nvPr/>
        </p:nvSpPr>
        <p:spPr>
          <a:xfrm>
            <a:off x="2688311" y="1146909"/>
            <a:ext cx="1700812" cy="48006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V9.0</a:t>
            </a:r>
            <a:endParaRPr lang="zh-CN" altLang="en-US" b="1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950CE8A-B594-124C-0DAC-67577BFD0F73}"/>
              </a:ext>
            </a:extLst>
          </p:cNvPr>
          <p:cNvSpPr/>
          <p:nvPr/>
        </p:nvSpPr>
        <p:spPr>
          <a:xfrm>
            <a:off x="422888" y="1146909"/>
            <a:ext cx="1700812" cy="480060"/>
          </a:xfrm>
          <a:prstGeom prst="rect">
            <a:avLst/>
          </a:prstGeom>
          <a:solidFill>
            <a:srgbClr val="EA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V8.1</a:t>
            </a:r>
            <a:endParaRPr lang="zh-CN" altLang="en-US" b="1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箭头: 右 4">
            <a:extLst>
              <a:ext uri="{FF2B5EF4-FFF2-40B4-BE49-F238E27FC236}">
                <a16:creationId xmlns:a16="http://schemas.microsoft.com/office/drawing/2014/main" id="{F2A4CAFB-4C96-DF2F-0605-C2783BC92A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238196" y="1251049"/>
            <a:ext cx="379190" cy="251460"/>
          </a:xfrm>
          <a:prstGeom prst="rightArrow">
            <a:avLst>
              <a:gd name="adj1" fmla="val 37144"/>
              <a:gd name="adj2" fmla="val 64052"/>
            </a:avLst>
          </a:prstGeom>
          <a:gradFill>
            <a:gsLst>
              <a:gs pos="100000">
                <a:srgbClr val="18BCC6">
                  <a:alpha val="0"/>
                </a:srgbClr>
              </a:gs>
              <a:gs pos="0">
                <a:srgbClr val="18BCC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DBF60BA-36A5-435A-582F-752106D50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86" y="1750443"/>
            <a:ext cx="1840215" cy="36984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766E7D8-2E8A-7D1B-07F4-50D4E9DFE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8" y="1689097"/>
            <a:ext cx="1953791" cy="4583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270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68135" y="242875"/>
            <a:ext cx="471538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6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Homepage</a:t>
            </a:r>
            <a:endParaRPr lang="zh-CN" altLang="en-US" sz="26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2561" y="338125"/>
            <a:ext cx="57600" cy="32400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-1602740" y="635"/>
            <a:ext cx="1313180" cy="480060"/>
          </a:xfrm>
          <a:prstGeom prst="rect">
            <a:avLst/>
          </a:prstGeom>
          <a:solidFill>
            <a:srgbClr val="2D7689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-1602740" y="7092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602740" y="1417955"/>
            <a:ext cx="1313180" cy="480060"/>
          </a:xfrm>
          <a:prstGeom prst="rect">
            <a:avLst/>
          </a:prstGeom>
          <a:solidFill>
            <a:srgbClr val="37C1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-1602740" y="2126615"/>
            <a:ext cx="1313180" cy="480060"/>
          </a:xfrm>
          <a:prstGeom prst="rect">
            <a:avLst/>
          </a:prstGeom>
          <a:solidFill>
            <a:srgbClr val="47BFF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-1602740" y="2835275"/>
            <a:ext cx="1313180" cy="480060"/>
          </a:xfrm>
          <a:prstGeom prst="rect">
            <a:avLst/>
          </a:prstGeom>
          <a:solidFill>
            <a:srgbClr val="FFE09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-1602740" y="3543935"/>
            <a:ext cx="1313180" cy="480060"/>
          </a:xfrm>
          <a:prstGeom prst="rect">
            <a:avLst/>
          </a:prstGeom>
          <a:solidFill>
            <a:srgbClr val="D4EE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-1602740" y="4252595"/>
            <a:ext cx="1313180" cy="480060"/>
          </a:xfrm>
          <a:prstGeom prst="rect">
            <a:avLst/>
          </a:prstGeom>
          <a:solidFill>
            <a:srgbClr val="EAF1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-1602740" y="4961255"/>
            <a:ext cx="1313180" cy="480060"/>
          </a:xfrm>
          <a:prstGeom prst="rect">
            <a:avLst/>
          </a:prstGeom>
          <a:solidFill>
            <a:srgbClr val="F7FDFF"/>
          </a:solidFill>
          <a:ln>
            <a:solidFill>
              <a:srgbClr val="D4E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-1602740" y="5669915"/>
            <a:ext cx="1313180" cy="480060"/>
          </a:xfrm>
          <a:prstGeom prst="rect">
            <a:avLst/>
          </a:prstGeom>
          <a:gradFill>
            <a:gsLst>
              <a:gs pos="0">
                <a:srgbClr val="14C6EC"/>
              </a:gs>
              <a:gs pos="100000">
                <a:srgbClr val="1BD7D5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cs typeface="微软雅黑" panose="020B0503020204020204" charset="-122"/>
              <a:sym typeface="+mn-ea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-1602740" y="6378575"/>
            <a:ext cx="1313180" cy="48006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2F70E98-E2AD-E389-F7EE-34167E5C39A5}"/>
              </a:ext>
            </a:extLst>
          </p:cNvPr>
          <p:cNvSpPr txBox="1"/>
          <p:nvPr/>
        </p:nvSpPr>
        <p:spPr>
          <a:xfrm>
            <a:off x="650865" y="4961255"/>
            <a:ext cx="5285911" cy="17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changes have we made?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 protection objects are divided into three main categories: Scheduled Backup / CDP / Replication.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Each category of data objects is simplified and displayed as a list consisting of a name and a number.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A3C9938-7835-E209-67A0-C4DDEF83E67F}"/>
              </a:ext>
            </a:extLst>
          </p:cNvPr>
          <p:cNvSpPr/>
          <p:nvPr/>
        </p:nvSpPr>
        <p:spPr>
          <a:xfrm>
            <a:off x="412561" y="4134975"/>
            <a:ext cx="1153980" cy="48006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V9.0</a:t>
            </a:r>
            <a:endParaRPr lang="zh-CN" altLang="en-US" b="1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FE6F63C-B5C6-E466-AA7A-6EFAB8ABA75E}"/>
              </a:ext>
            </a:extLst>
          </p:cNvPr>
          <p:cNvSpPr/>
          <p:nvPr/>
        </p:nvSpPr>
        <p:spPr>
          <a:xfrm>
            <a:off x="412561" y="1683028"/>
            <a:ext cx="1153980" cy="480060"/>
          </a:xfrm>
          <a:prstGeom prst="rect">
            <a:avLst/>
          </a:prstGeom>
          <a:solidFill>
            <a:srgbClr val="EA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V8.1</a:t>
            </a:r>
            <a:endParaRPr lang="zh-CN" altLang="en-US" b="1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箭头: 右 4">
            <a:extLst>
              <a:ext uri="{FF2B5EF4-FFF2-40B4-BE49-F238E27FC236}">
                <a16:creationId xmlns:a16="http://schemas.microsoft.com/office/drawing/2014/main" id="{C255D424-B791-C3A8-2687-664EE11D5A2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5400000">
            <a:off x="4919536" y="2546268"/>
            <a:ext cx="379190" cy="251460"/>
          </a:xfrm>
          <a:prstGeom prst="rightArrow">
            <a:avLst>
              <a:gd name="adj1" fmla="val 37144"/>
              <a:gd name="adj2" fmla="val 64052"/>
            </a:avLst>
          </a:prstGeom>
          <a:gradFill>
            <a:gsLst>
              <a:gs pos="100000">
                <a:srgbClr val="18BCC6">
                  <a:alpha val="0"/>
                </a:srgbClr>
              </a:gs>
              <a:gs pos="0">
                <a:srgbClr val="18BCC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箭头: 右 4">
            <a:extLst>
              <a:ext uri="{FF2B5EF4-FFF2-40B4-BE49-F238E27FC236}">
                <a16:creationId xmlns:a16="http://schemas.microsoft.com/office/drawing/2014/main" id="{C6C445DA-2EB6-7134-7A12-517B6D7DDD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5400000">
            <a:off x="7975156" y="2546268"/>
            <a:ext cx="379190" cy="251460"/>
          </a:xfrm>
          <a:prstGeom prst="rightArrow">
            <a:avLst>
              <a:gd name="adj1" fmla="val 37144"/>
              <a:gd name="adj2" fmla="val 64052"/>
            </a:avLst>
          </a:prstGeom>
          <a:gradFill>
            <a:gsLst>
              <a:gs pos="100000">
                <a:srgbClr val="18BCC6">
                  <a:alpha val="0"/>
                </a:srgbClr>
              </a:gs>
              <a:gs pos="0">
                <a:srgbClr val="18BCC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659E704-3B8B-B715-90FF-6C786782F091}"/>
              </a:ext>
            </a:extLst>
          </p:cNvPr>
          <p:cNvSpPr txBox="1"/>
          <p:nvPr/>
        </p:nvSpPr>
        <p:spPr>
          <a:xfrm>
            <a:off x="6634498" y="4961255"/>
            <a:ext cx="5129871" cy="1393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Purpose and Effects: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Object categorization aligns with the navigation bar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display of detailed information is cleaner and clearer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210CF3-3DC0-478B-43EC-F25B3471115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-5811" r="-634" b="1"/>
          <a:stretch>
            <a:fillRect/>
          </a:stretch>
        </p:blipFill>
        <p:spPr>
          <a:xfrm>
            <a:off x="2902544" y="469455"/>
            <a:ext cx="7015351" cy="1971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9369B9C-D9E8-CB3B-BDA7-1BEA3768C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80" y="2876907"/>
            <a:ext cx="9678481" cy="2069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矩形 126"/>
          <p:cNvSpPr/>
          <p:nvPr/>
        </p:nvSpPr>
        <p:spPr>
          <a:xfrm>
            <a:off x="-1602740" y="635"/>
            <a:ext cx="1313180" cy="480060"/>
          </a:xfrm>
          <a:prstGeom prst="rect">
            <a:avLst/>
          </a:prstGeom>
          <a:solidFill>
            <a:srgbClr val="2D7689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-1602740" y="709295"/>
            <a:ext cx="1313180" cy="480060"/>
          </a:xfrm>
          <a:prstGeom prst="rect">
            <a:avLst/>
          </a:prstGeom>
          <a:solidFill>
            <a:srgbClr val="18B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-1602740" y="1417955"/>
            <a:ext cx="1313180" cy="480060"/>
          </a:xfrm>
          <a:prstGeom prst="rect">
            <a:avLst/>
          </a:prstGeom>
          <a:solidFill>
            <a:srgbClr val="37C1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-1602740" y="2126615"/>
            <a:ext cx="1313180" cy="480060"/>
          </a:xfrm>
          <a:prstGeom prst="rect">
            <a:avLst/>
          </a:prstGeom>
          <a:solidFill>
            <a:srgbClr val="47BFF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-1602740" y="2835275"/>
            <a:ext cx="1313180" cy="480060"/>
          </a:xfrm>
          <a:prstGeom prst="rect">
            <a:avLst/>
          </a:prstGeom>
          <a:solidFill>
            <a:srgbClr val="FFE096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-1602740" y="3543935"/>
            <a:ext cx="1313180" cy="480060"/>
          </a:xfrm>
          <a:prstGeom prst="rect">
            <a:avLst/>
          </a:prstGeom>
          <a:solidFill>
            <a:srgbClr val="D4EE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-1602740" y="4252595"/>
            <a:ext cx="1313180" cy="480060"/>
          </a:xfrm>
          <a:prstGeom prst="rect">
            <a:avLst/>
          </a:prstGeom>
          <a:solidFill>
            <a:srgbClr val="EAF1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>
              <a:cs typeface="微软雅黑" panose="020B0503020204020204" charset="-122"/>
              <a:sym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-1602740" y="4961255"/>
            <a:ext cx="1313180" cy="480060"/>
          </a:xfrm>
          <a:prstGeom prst="rect">
            <a:avLst/>
          </a:prstGeom>
          <a:solidFill>
            <a:srgbClr val="F7FDFF"/>
          </a:solidFill>
          <a:ln>
            <a:solidFill>
              <a:srgbClr val="D4E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900" b="1">
              <a:cs typeface="微软雅黑" panose="020B0503020204020204" charset="-122"/>
              <a:sym typeface="+mn-ea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-1602740" y="5669915"/>
            <a:ext cx="1313180" cy="480060"/>
          </a:xfrm>
          <a:prstGeom prst="rect">
            <a:avLst/>
          </a:prstGeom>
          <a:gradFill>
            <a:gsLst>
              <a:gs pos="0">
                <a:srgbClr val="14C6EC"/>
              </a:gs>
              <a:gs pos="100000">
                <a:srgbClr val="1BD7D5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cs typeface="微软雅黑" panose="020B0503020204020204" charset="-122"/>
              <a:sym typeface="+mn-ea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-1602740" y="6378575"/>
            <a:ext cx="1313180" cy="48006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0D262B1-2FD5-E253-3925-38A0C95D9042}"/>
              </a:ext>
            </a:extLst>
          </p:cNvPr>
          <p:cNvSpPr txBox="1"/>
          <p:nvPr/>
        </p:nvSpPr>
        <p:spPr>
          <a:xfrm>
            <a:off x="568135" y="242875"/>
            <a:ext cx="471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dirty="0"/>
              <a:t>Data </a:t>
            </a:r>
            <a:r>
              <a:rPr lang="en-US" altLang="zh-CN" sz="2800" dirty="0" err="1"/>
              <a:t>Visulazition</a:t>
            </a:r>
            <a:endParaRPr lang="zh-CN" altLang="en-US" sz="26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B59F335-69A1-0CDF-1A3B-E835489352A5}"/>
              </a:ext>
            </a:extLst>
          </p:cNvPr>
          <p:cNvSpPr/>
          <p:nvPr/>
        </p:nvSpPr>
        <p:spPr>
          <a:xfrm>
            <a:off x="412561" y="338125"/>
            <a:ext cx="57600" cy="32400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9D7B926-A768-4A0D-1ABD-EBBCA8889DC0}"/>
              </a:ext>
            </a:extLst>
          </p:cNvPr>
          <p:cNvSpPr txBox="1"/>
          <p:nvPr/>
        </p:nvSpPr>
        <p:spPr>
          <a:xfrm>
            <a:off x="9175777" y="1182456"/>
            <a:ext cx="2782772" cy="419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18BCC6"/>
                </a:solidFill>
              </a:rPr>
              <a:t>Adjustments &amp; Effects:</a:t>
            </a:r>
            <a:endParaRPr lang="en-US" altLang="zh-CN" dirty="0">
              <a:solidFill>
                <a:srgbClr val="18BCC6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/>
              <a:t>UI layout tightened toward center to reduce empty space.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/>
              <a:t>Data categories now align with the navigation bar.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/>
              <a:t>Added backup data volume trend statistics.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6CE4D8-6F1E-8435-F33D-17687EDEC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1" y="1121992"/>
            <a:ext cx="8711547" cy="43193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88ACD-6B69-62AD-8DF7-E4E3652FF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7A0B2FC8-22D2-A1AA-9927-AC98FEE4EB22}"/>
              </a:ext>
            </a:extLst>
          </p:cNvPr>
          <p:cNvSpPr txBox="1"/>
          <p:nvPr/>
        </p:nvSpPr>
        <p:spPr>
          <a:xfrm>
            <a:off x="1630680" y="2233295"/>
            <a:ext cx="42030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gradFill>
                  <a:gsLst>
                    <a:gs pos="0">
                      <a:srgbClr val="1BD7D5"/>
                    </a:gs>
                    <a:gs pos="88000">
                      <a:srgbClr val="14C6EC"/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 02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34D48C9-36F7-2806-8FEB-7D1959B2ECA9}"/>
              </a:ext>
            </a:extLst>
          </p:cNvPr>
          <p:cNvSpPr txBox="1"/>
          <p:nvPr/>
        </p:nvSpPr>
        <p:spPr>
          <a:xfrm>
            <a:off x="1630680" y="3368040"/>
            <a:ext cx="6924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spc="100" dirty="0">
                <a:solidFill>
                  <a:srgbClr val="1E415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Monitor Center Web</a:t>
            </a:r>
            <a:endParaRPr lang="zh-CN" altLang="en-US" sz="4400" b="1" spc="100" dirty="0">
              <a:solidFill>
                <a:srgbClr val="1E415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7758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8F6CC55-C04A-3987-C14B-8790992AC673}"/>
              </a:ext>
            </a:extLst>
          </p:cNvPr>
          <p:cNvSpPr txBox="1"/>
          <p:nvPr/>
        </p:nvSpPr>
        <p:spPr>
          <a:xfrm>
            <a:off x="568135" y="242875"/>
            <a:ext cx="4715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6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Monitor Center-Job</a:t>
            </a:r>
            <a:endParaRPr lang="zh-CN" altLang="en-US" sz="26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85075B-FFB4-AF87-8836-2451B029DDD0}"/>
              </a:ext>
            </a:extLst>
          </p:cNvPr>
          <p:cNvSpPr/>
          <p:nvPr/>
        </p:nvSpPr>
        <p:spPr>
          <a:xfrm>
            <a:off x="412561" y="338125"/>
            <a:ext cx="57600" cy="32400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8E64D64-94CE-E844-DCA4-E46184AA1012}"/>
              </a:ext>
            </a:extLst>
          </p:cNvPr>
          <p:cNvSpPr txBox="1"/>
          <p:nvPr/>
        </p:nvSpPr>
        <p:spPr>
          <a:xfrm>
            <a:off x="341276" y="736934"/>
            <a:ext cx="10864376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have we optimized</a:t>
            </a:r>
            <a:r>
              <a:rPr lang="zh-CN" altLang="en-US" sz="20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000" b="1" dirty="0">
              <a:solidFill>
                <a:srgbClr val="18BCC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59DE421-04FD-0BF7-2879-DF79F9FC3DEF}"/>
              </a:ext>
            </a:extLst>
          </p:cNvPr>
          <p:cNvSpPr txBox="1"/>
          <p:nvPr/>
        </p:nvSpPr>
        <p:spPr>
          <a:xfrm>
            <a:off x="341278" y="1210288"/>
            <a:ext cx="113522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Added [Queued Jobs] – Shows jobs queued due to resource shortage: tape jobs (backup, copy, archive) when drives are busy, and verification jobs when system resources are insufficient. Other job types not included.</a:t>
            </a:r>
          </a:p>
          <a:p>
            <a:br>
              <a:rPr lang="en-US" altLang="zh-CN" sz="1400" dirty="0"/>
            </a:b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33A1CDF-D190-FDCD-D689-E1996F42D955}"/>
              </a:ext>
            </a:extLst>
          </p:cNvPr>
          <p:cNvSpPr txBox="1"/>
          <p:nvPr/>
        </p:nvSpPr>
        <p:spPr>
          <a:xfrm>
            <a:off x="357944" y="2992137"/>
            <a:ext cx="7182338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Job Orchestration – Added Replication job type support.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E8BC75-A7FB-AAE5-15DC-CA6BC527B7A7}"/>
              </a:ext>
            </a:extLst>
          </p:cNvPr>
          <p:cNvSpPr txBox="1"/>
          <p:nvPr/>
        </p:nvSpPr>
        <p:spPr>
          <a:xfrm>
            <a:off x="357944" y="4964938"/>
            <a:ext cx="11379159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Job Details – Added a side drawer to display job configuration details, improving readability for jobs with numerous settings.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C758308-F9F0-299D-447E-AFB22C5E2740}"/>
              </a:ext>
            </a:extLst>
          </p:cNvPr>
          <p:cNvSpPr txBox="1"/>
          <p:nvPr/>
        </p:nvSpPr>
        <p:spPr>
          <a:xfrm>
            <a:off x="341276" y="5510521"/>
            <a:ext cx="10341065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History Jobs – Now includes all the run logs of history jobs for easier troubleshooting. 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590D2A1-590E-B00B-98D5-D0A286868F70}"/>
              </a:ext>
            </a:extLst>
          </p:cNvPr>
          <p:cNvSpPr txBox="1"/>
          <p:nvPr/>
        </p:nvSpPr>
        <p:spPr>
          <a:xfrm>
            <a:off x="7623587" y="2563353"/>
            <a:ext cx="3983980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 Logs – Records cluster node and resource switch events.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1CE9EF9-7F7C-505B-43E5-49D149D8C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815" y="3304391"/>
            <a:ext cx="3809524" cy="10476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AA5D760-BBFB-BDDE-74DF-1C4326F2F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44" y="1816627"/>
            <a:ext cx="7098921" cy="10371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A365C7-6DBB-89A8-88F5-20335DA56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76" y="3421567"/>
            <a:ext cx="6160517" cy="15841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14A14AE-8754-B829-C18F-B0E011E03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20797"/>
            <a:ext cx="12192000" cy="9254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02997-0B43-222F-6BE2-B725C2390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4A27A58-1428-0A13-E6BD-C4874D2D1F58}"/>
              </a:ext>
            </a:extLst>
          </p:cNvPr>
          <p:cNvSpPr txBox="1"/>
          <p:nvPr/>
        </p:nvSpPr>
        <p:spPr>
          <a:xfrm>
            <a:off x="568135" y="242875"/>
            <a:ext cx="4715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6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Monitor Center-System</a:t>
            </a:r>
            <a:endParaRPr lang="zh-CN" altLang="en-US" sz="26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676041-17CE-EC92-DB15-CF54ADE855D2}"/>
              </a:ext>
            </a:extLst>
          </p:cNvPr>
          <p:cNvSpPr/>
          <p:nvPr/>
        </p:nvSpPr>
        <p:spPr>
          <a:xfrm>
            <a:off x="412561" y="338125"/>
            <a:ext cx="57600" cy="324000"/>
          </a:xfrm>
          <a:prstGeom prst="rect">
            <a:avLst/>
          </a:prstGeom>
          <a:gradFill>
            <a:gsLst>
              <a:gs pos="0">
                <a:srgbClr val="47BFFD"/>
              </a:gs>
              <a:gs pos="100000">
                <a:srgbClr val="1AD6D7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gradFill>
                <a:gsLst>
                  <a:gs pos="0">
                    <a:srgbClr val="1AC5D7"/>
                  </a:gs>
                  <a:gs pos="100000">
                    <a:srgbClr val="2CAFF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1ACCC3A-C931-CE10-51D0-06C23C1FA8BF}"/>
              </a:ext>
            </a:extLst>
          </p:cNvPr>
          <p:cNvSpPr txBox="1"/>
          <p:nvPr/>
        </p:nvSpPr>
        <p:spPr>
          <a:xfrm>
            <a:off x="341276" y="736934"/>
            <a:ext cx="10864376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have we optimized</a:t>
            </a:r>
            <a:r>
              <a:rPr lang="zh-CN" altLang="en-US" sz="2000" b="1" dirty="0">
                <a:solidFill>
                  <a:srgbClr val="18BCC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000" b="1" dirty="0">
              <a:solidFill>
                <a:srgbClr val="18BCC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58C793-95A3-4652-0E9C-265E904321DD}"/>
              </a:ext>
            </a:extLst>
          </p:cNvPr>
          <p:cNvSpPr txBox="1"/>
          <p:nvPr/>
        </p:nvSpPr>
        <p:spPr>
          <a:xfrm>
            <a:off x="341278" y="1210288"/>
            <a:ext cx="113522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[Download] System Logs button has been moved to the [Monitor Center] – [System] interface.</a:t>
            </a:r>
            <a:br>
              <a:rPr lang="en-US" altLang="zh-CN" sz="1400" dirty="0"/>
            </a:b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EB97E73-4F41-6449-B749-D8D7CA76A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4575"/>
            <a:ext cx="121920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198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AyNGFlOTJlNWNhNTg1NWFlMWE1ZGMyMWUxMGRiY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2,&quot;left&quot;:110.8,&quot;top&quot;:173.1,&quot;width&quot;:312.6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2,&quot;left&quot;:110.8,&quot;top&quot;:173.1,&quot;width&quot;:312.6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2,&quot;left&quot;:110.8,&quot;top&quot;:173.1,&quot;width&quot;:312.6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2,&quot;left&quot;:110.8,&quot;top&quot;:173.1,&quot;width&quot;:312.6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2,&quot;left&quot;:110.8,&quot;top&quot;:173.1,&quot;width&quot;:312.6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2,&quot;left&quot;:110.8,&quot;top&quot;:173.1,&quot;width&quot;:312.6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2,&quot;left&quot;:110.8,&quot;top&quot;:173.1,&quot;width&quot;:312.6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2,&quot;left&quot;:110.8,&quot;top&quot;:173.1,&quot;width&quot;:312.6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2,&quot;left&quot;:110.8,&quot;top&quot;:173.1,&quot;width&quot;:312.6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2,&quot;left&quot;:110.8,&quot;top&quot;:173.1,&quot;width&quot;:312.6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75,&quot;left&quot;:52.75,&quot;top&quot;:84.4,&quot;width&quot;:487.7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75,&quot;left&quot;:52.75,&quot;top&quot;:84.4,&quot;width&quot;:487.7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75,&quot;left&quot;:52.75,&quot;top&quot;:84.4,&quot;width&quot;:487.7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10777</TotalTime>
  <Words>1046</Words>
  <Application>Microsoft Office PowerPoint</Application>
  <PresentationFormat>宽屏</PresentationFormat>
  <Paragraphs>109</Paragraphs>
  <Slides>20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微软雅黑</vt:lpstr>
      <vt:lpstr>Wingdings</vt:lpstr>
      <vt:lpstr>Arial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vinchin</dc:creator>
  <cp:lastModifiedBy>Ethan Shi</cp:lastModifiedBy>
  <cp:revision>271</cp:revision>
  <dcterms:created xsi:type="dcterms:W3CDTF">2019-06-19T02:08:00Z</dcterms:created>
  <dcterms:modified xsi:type="dcterms:W3CDTF">2026-06-01T08:56:56Z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3378455EA9984FB88F139A53078D17C8_13</vt:lpwstr>
  </property>
</Properties>
</file>