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notesSlides/notesSlide20.xml" ContentType="application/vnd.openxmlformats-officedocument.presentationml.notesSlide+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2.xml" ContentType="application/vnd.openxmlformats-officedocument.presentationml.notesSlide+xml"/>
  <Override PartName="/ppt/tags/tag62.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7.xml" ContentType="application/vnd.openxmlformats-officedocument.presentationml.tags+xml"/>
  <Override PartName="/ppt/notesSlides/notesSlide2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9.xml" ContentType="application/vnd.openxmlformats-officedocument.presentationml.notesSlide+xml"/>
  <Override PartName="/ppt/tags/tag72.xml" ContentType="application/vnd.openxmlformats-officedocument.presentationml.tags+xml"/>
  <Override PartName="/ppt/notesSlides/notesSlide3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367" r:id="rId2"/>
    <p:sldId id="260" r:id="rId3"/>
    <p:sldId id="526" r:id="rId4"/>
    <p:sldId id="527" r:id="rId5"/>
    <p:sldId id="525" r:id="rId6"/>
    <p:sldId id="289" r:id="rId7"/>
    <p:sldId id="397" r:id="rId8"/>
    <p:sldId id="528" r:id="rId9"/>
    <p:sldId id="399" r:id="rId10"/>
    <p:sldId id="400" r:id="rId11"/>
    <p:sldId id="529" r:id="rId12"/>
    <p:sldId id="401" r:id="rId13"/>
    <p:sldId id="402" r:id="rId14"/>
    <p:sldId id="434" r:id="rId15"/>
    <p:sldId id="524" r:id="rId16"/>
    <p:sldId id="405" r:id="rId17"/>
    <p:sldId id="406" r:id="rId18"/>
    <p:sldId id="530" r:id="rId19"/>
    <p:sldId id="407" r:id="rId20"/>
    <p:sldId id="423" r:id="rId21"/>
    <p:sldId id="425" r:id="rId22"/>
    <p:sldId id="427" r:id="rId23"/>
    <p:sldId id="428" r:id="rId24"/>
    <p:sldId id="429" r:id="rId25"/>
    <p:sldId id="430" r:id="rId26"/>
    <p:sldId id="431" r:id="rId27"/>
    <p:sldId id="432" r:id="rId28"/>
    <p:sldId id="531" r:id="rId29"/>
    <p:sldId id="523" r:id="rId30"/>
    <p:sldId id="532" r:id="rId31"/>
    <p:sldId id="426" r:id="rId32"/>
    <p:sldId id="411" r:id="rId33"/>
    <p:sldId id="408" r:id="rId34"/>
    <p:sldId id="412" r:id="rId35"/>
    <p:sldId id="533" r:id="rId36"/>
    <p:sldId id="413" r:id="rId37"/>
    <p:sldId id="534" r:id="rId38"/>
    <p:sldId id="433" r:id="rId39"/>
    <p:sldId id="521" r:id="rId40"/>
    <p:sldId id="522" r:id="rId41"/>
    <p:sldId id="357" r:id="rId42"/>
  </p:sldIdLst>
  <p:sldSz cx="12192000" cy="6858000"/>
  <p:notesSz cx="6858000" cy="9144000"/>
  <p:embeddedFontLst>
    <p:embeddedFont>
      <p:font typeface="微软雅黑" panose="020B0503020204020204" pitchFamily="34" charset="-122"/>
      <p:regular r:id="rId45"/>
      <p:bold r:id="rId46"/>
    </p:embeddedFont>
  </p:embeddedFontLst>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65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59F273-A8E7-E13F-6652-E05CCB552B54}" name="mi zhang" initials="mz" userId="d7aeb7a6658855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CC6"/>
    <a:srgbClr val="DEF2F6"/>
    <a:srgbClr val="EAF1F4"/>
    <a:srgbClr val="2D7689"/>
    <a:srgbClr val="F7FDFF"/>
    <a:srgbClr val="40CDF7"/>
    <a:srgbClr val="16CCEB"/>
    <a:srgbClr val="D4EEF3"/>
    <a:srgbClr val="47BFFD"/>
    <a:srgbClr val="37C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117" autoAdjust="0"/>
  </p:normalViewPr>
  <p:slideViewPr>
    <p:cSldViewPr snapToGrid="0" showGuides="1">
      <p:cViewPr varScale="1">
        <p:scale>
          <a:sx n="89" d="100"/>
          <a:sy n="89" d="100"/>
        </p:scale>
        <p:origin x="523" y="72"/>
      </p:cViewPr>
      <p:guideLst>
        <p:guide orient="horz" pos="2296"/>
        <p:guide pos="3659"/>
      </p:guideLst>
    </p:cSldViewPr>
  </p:slideViewPr>
  <p:notesTextViewPr>
    <p:cViewPr>
      <p:scale>
        <a:sx n="150" d="100"/>
        <a:sy n="150" d="100"/>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t>2026/5/9</a:t>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t>‹#›</a:t>
            </a:fld>
            <a:endParaRPr lang="zh-CN" altLang="en-US">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t>2026/5/9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59287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06B38-5474-5568-8AEA-DE47BB6BC22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AC43C1-947E-D6DB-FBF8-3F940E83C84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D6094AA-9923-82DD-D0DF-A21514D5086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1A77949-6669-DD38-F14B-48FD2AA6EC67}"/>
              </a:ext>
            </a:extLst>
          </p:cNvPr>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32999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5667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63017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26658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5510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485182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43495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ACCEB-E98A-094A-1DF5-82496220778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C4B6993-9946-18CB-D4F4-B231AA18963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002B5F-A205-8B14-9500-F87CBE25232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9F37E44-BBF1-3E52-8C70-99DBA86CCEB2}"/>
              </a:ext>
            </a:extLst>
          </p:cNvPr>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482042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56331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7943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532070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206514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3672549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3999672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3536290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128291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5F1C1-73FD-3094-30DF-35FDC9FB2D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D7E37CC-7A56-9015-D5AC-9D769C6B4A6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F20B4EF-D52A-483B-3F4F-2753AEB10A5F}"/>
              </a:ext>
            </a:extLst>
          </p:cNvPr>
          <p:cNvSpPr>
            <a:spLocks noGrp="1"/>
          </p:cNvSpPr>
          <p:nvPr>
            <p:ph type="body" idx="1"/>
          </p:nvPr>
        </p:nvSpPr>
        <p:spPr/>
        <p:txBody>
          <a:bodyPr/>
          <a:lstStyle/>
          <a:p>
            <a:endParaRPr lang="zh-CN" altLang="en-US" dirty="0"/>
          </a:p>
          <a:p>
            <a:endParaRPr lang="zh-CN" altLang="en-US" dirty="0"/>
          </a:p>
        </p:txBody>
      </p:sp>
      <p:sp>
        <p:nvSpPr>
          <p:cNvPr id="4" name="灯片编号占位符 3">
            <a:extLst>
              <a:ext uri="{FF2B5EF4-FFF2-40B4-BE49-F238E27FC236}">
                <a16:creationId xmlns:a16="http://schemas.microsoft.com/office/drawing/2014/main" id="{938D9C65-FC84-0AA6-5134-D606761A5C0A}"/>
              </a:ext>
            </a:extLst>
          </p:cNvPr>
          <p:cNvSpPr>
            <a:spLocks noGrp="1"/>
          </p:cNvSpPr>
          <p:nvPr>
            <p:ph type="sldNum" sz="quarter" idx="5"/>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3147330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2376987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1585011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279308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103729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68516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A87C3-D0FF-946F-E012-421582EEFA2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81561C2-3553-6068-9696-14B3316303F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36FD548-5B22-F4D1-C839-A164A38D59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AD7C178-A61B-9874-D565-F812C08F40BE}"/>
              </a:ext>
            </a:extLst>
          </p:cNvPr>
          <p:cNvSpPr>
            <a:spLocks noGrp="1"/>
          </p:cNvSpPr>
          <p:nvPr>
            <p:ph type="sldNum" sz="quarter" idx="5"/>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3065694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38</a:t>
            </a:fld>
            <a:endParaRPr lang="zh-CN" altLang="en-US"/>
          </a:p>
        </p:txBody>
      </p:sp>
    </p:spTree>
    <p:extLst>
      <p:ext uri="{BB962C8B-B14F-4D97-AF65-F5344CB8AC3E}">
        <p14:creationId xmlns:p14="http://schemas.microsoft.com/office/powerpoint/2010/main" val="4021076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306528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42862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52638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29033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84455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63917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720157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5" name="图片 4" descr="F:/市场部/PPT模板/2024/24-09-02/24-09-09/PPT底图2.pngPPT底图2"/>
          <p:cNvPicPr>
            <a:picLocks noChangeAspect="1"/>
          </p:cNvPicPr>
          <p:nvPr userDrawn="1"/>
        </p:nvPicPr>
        <p:blipFill>
          <a:blip r:embed="rId4"/>
          <a:srcRect/>
          <a:stretch>
            <a:fillRect/>
          </a:stretch>
        </p:blipFill>
        <p:spPr>
          <a:xfrm>
            <a:off x="0" y="0"/>
            <a:ext cx="12192000" cy="6858000"/>
          </a:xfrm>
          <a:prstGeom prst="rect">
            <a:avLst/>
          </a:prstGeom>
        </p:spPr>
      </p:pic>
      <p:pic>
        <p:nvPicPr>
          <p:cNvPr id="2" name="图片 1" descr="logo"/>
          <p:cNvPicPr>
            <a:picLocks noChangeAspect="1"/>
          </p:cNvPicPr>
          <p:nvPr userDrawn="1"/>
        </p:nvPicPr>
        <p:blipFill>
          <a:blip r:embed="rId5"/>
          <a:stretch>
            <a:fillRect/>
          </a:stretch>
        </p:blipFill>
        <p:spPr>
          <a:xfrm>
            <a:off x="544195" y="702310"/>
            <a:ext cx="1576705" cy="299720"/>
          </a:xfrm>
          <a:prstGeom prst="rect">
            <a:avLst/>
          </a:prstGeom>
        </p:spPr>
      </p:pic>
      <p:sp>
        <p:nvSpPr>
          <p:cNvPr id="127" name="矩形 126"/>
          <p:cNvSpPr/>
          <p:nvPr userDrawn="1"/>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userDrawn="1"/>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26" name="矩形 25"/>
          <p:cNvSpPr/>
          <p:nvPr userDrawn="1"/>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userDrawn="1"/>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userDrawn="1"/>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userDrawn="1"/>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userDrawn="1"/>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userDrawn="1"/>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userDrawn="1"/>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userDrawn="1"/>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3" name="文本类型"/>
          <p:cNvSpPr txBox="1"/>
          <p:nvPr userDrawn="1">
            <p:custDataLst>
              <p:tags r:id="rId1"/>
            </p:custDataLst>
          </p:nvPr>
        </p:nvSpPr>
        <p:spPr>
          <a:xfrm>
            <a:off x="12341670" y="1123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b="1">
                <a:solidFill>
                  <a:srgbClr val="18BCC6"/>
                </a:solidFill>
                <a:latin typeface="微软雅黑" panose="020B0503020204020204" charset="-122"/>
                <a:ea typeface="微软雅黑" panose="020B0503020204020204" charset="-122"/>
                <a:cs typeface="微软雅黑" panose="020B0503020204020204" charset="-122"/>
                <a:sym typeface="+mn-ea"/>
              </a:rPr>
              <a:t>常规字体颜色</a:t>
            </a:r>
          </a:p>
        </p:txBody>
      </p:sp>
      <p:sp>
        <p:nvSpPr>
          <p:cNvPr id="64" name="矩形 63"/>
          <p:cNvSpPr/>
          <p:nvPr userDrawn="1"/>
        </p:nvSpPr>
        <p:spPr>
          <a:xfrm>
            <a:off x="12482005" y="709295"/>
            <a:ext cx="1313180" cy="480060"/>
          </a:xfrm>
          <a:prstGeom prst="rect">
            <a:avLst/>
          </a:prstGeom>
          <a:solidFill>
            <a:srgbClr val="1E415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5" name="矩形 64"/>
          <p:cNvSpPr/>
          <p:nvPr userDrawn="1"/>
        </p:nvSpPr>
        <p:spPr>
          <a:xfrm>
            <a:off x="12482005" y="1417955"/>
            <a:ext cx="1313180" cy="480060"/>
          </a:xfrm>
          <a:prstGeom prst="rect">
            <a:avLst/>
          </a:prstGeom>
          <a:solidFill>
            <a:srgbClr val="0D0D0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6" name="矩形 65"/>
          <p:cNvSpPr/>
          <p:nvPr userDrawn="1"/>
        </p:nvSpPr>
        <p:spPr>
          <a:xfrm>
            <a:off x="12482005" y="2126615"/>
            <a:ext cx="1313180" cy="480060"/>
          </a:xfrm>
          <a:prstGeom prst="rect">
            <a:avLst/>
          </a:prstGeom>
          <a:solidFill>
            <a:srgbClr val="333F5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7" name="矩形 66"/>
          <p:cNvSpPr/>
          <p:nvPr userDrawn="1"/>
        </p:nvSpPr>
        <p:spPr>
          <a:xfrm>
            <a:off x="12482005" y="2835275"/>
            <a:ext cx="1313180" cy="480060"/>
          </a:xfrm>
          <a:prstGeom prst="rect">
            <a:avLst/>
          </a:prstGeom>
          <a:solidFill>
            <a:srgbClr val="40404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8" name="文本类型"/>
          <p:cNvSpPr txBox="1"/>
          <p:nvPr userDrawn="1">
            <p:custDataLst>
              <p:tags r:id="rId2"/>
            </p:custDataLst>
          </p:nvPr>
        </p:nvSpPr>
        <p:spPr>
          <a:xfrm>
            <a:off x="12341670" y="36556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lang="zh-CN" b="1">
                <a:solidFill>
                  <a:srgbClr val="18BCC6"/>
                </a:solidFill>
                <a:latin typeface="微软雅黑" panose="020B0503020204020204" charset="-122"/>
                <a:ea typeface="微软雅黑" panose="020B0503020204020204" charset="-122"/>
                <a:cs typeface="微软雅黑" panose="020B0503020204020204" charset="-122"/>
                <a:sym typeface="+mn-ea"/>
              </a:rPr>
              <a:t>高亮</a:t>
            </a:r>
            <a:r>
              <a:rPr b="1">
                <a:solidFill>
                  <a:srgbClr val="18BCC6"/>
                </a:solidFill>
                <a:latin typeface="微软雅黑" panose="020B0503020204020204" charset="-122"/>
                <a:ea typeface="微软雅黑" panose="020B0503020204020204" charset="-122"/>
                <a:cs typeface="微软雅黑" panose="020B0503020204020204" charset="-122"/>
                <a:sym typeface="+mn-ea"/>
              </a:rPr>
              <a:t>字体颜色</a:t>
            </a:r>
          </a:p>
        </p:txBody>
      </p:sp>
      <p:sp>
        <p:nvSpPr>
          <p:cNvPr id="69" name="矩形 68"/>
          <p:cNvSpPr/>
          <p:nvPr userDrawn="1"/>
        </p:nvSpPr>
        <p:spPr>
          <a:xfrm>
            <a:off x="12482005" y="4252595"/>
            <a:ext cx="1313180" cy="480060"/>
          </a:xfrm>
          <a:prstGeom prst="rect">
            <a:avLst/>
          </a:prstGeom>
          <a:solidFill>
            <a:srgbClr val="18BCC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F:/市场部/PPT模板/2024/24-09-02/24-09-09/PPT底图2.pngPPT底图2"/>
          <p:cNvPicPr>
            <a:picLocks noChangeAspect="1"/>
          </p:cNvPicPr>
          <p:nvPr userDrawn="1"/>
        </p:nvPicPr>
        <p:blipFill>
          <a:blip r:embed="rId4"/>
          <a:srcRect/>
          <a:stretch>
            <a:fillRect/>
          </a:stretch>
        </p:blipFill>
        <p:spPr>
          <a:xfrm>
            <a:off x="0" y="0"/>
            <a:ext cx="12192000" cy="6858000"/>
          </a:xfrm>
          <a:prstGeom prst="rect">
            <a:avLst/>
          </a:prstGeom>
        </p:spPr>
      </p:pic>
      <p:pic>
        <p:nvPicPr>
          <p:cNvPr id="6" name="图片 5" descr="logo"/>
          <p:cNvPicPr>
            <a:picLocks noChangeAspect="1"/>
          </p:cNvPicPr>
          <p:nvPr userDrawn="1"/>
        </p:nvPicPr>
        <p:blipFill>
          <a:blip r:embed="rId5"/>
          <a:stretch>
            <a:fillRect/>
          </a:stretch>
        </p:blipFill>
        <p:spPr>
          <a:xfrm>
            <a:off x="10386060" y="332740"/>
            <a:ext cx="1493520" cy="283845"/>
          </a:xfrm>
          <a:prstGeom prst="rect">
            <a:avLst/>
          </a:prstGeom>
        </p:spPr>
      </p:pic>
      <p:sp>
        <p:nvSpPr>
          <p:cNvPr id="127" name="矩形 126"/>
          <p:cNvSpPr/>
          <p:nvPr userDrawn="1"/>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userDrawn="1"/>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26" name="矩形 25"/>
          <p:cNvSpPr/>
          <p:nvPr userDrawn="1"/>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userDrawn="1"/>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userDrawn="1"/>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userDrawn="1"/>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userDrawn="1"/>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userDrawn="1"/>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userDrawn="1"/>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userDrawn="1"/>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3" name="文本类型"/>
          <p:cNvSpPr txBox="1"/>
          <p:nvPr userDrawn="1">
            <p:custDataLst>
              <p:tags r:id="rId1"/>
            </p:custDataLst>
          </p:nvPr>
        </p:nvSpPr>
        <p:spPr>
          <a:xfrm>
            <a:off x="12341670" y="1123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b="1">
                <a:solidFill>
                  <a:srgbClr val="18BCC6"/>
                </a:solidFill>
                <a:latin typeface="微软雅黑" panose="020B0503020204020204" charset="-122"/>
                <a:ea typeface="微软雅黑" panose="020B0503020204020204" charset="-122"/>
                <a:cs typeface="微软雅黑" panose="020B0503020204020204" charset="-122"/>
                <a:sym typeface="+mn-ea"/>
              </a:rPr>
              <a:t>常规字体颜色</a:t>
            </a:r>
          </a:p>
        </p:txBody>
      </p:sp>
      <p:sp>
        <p:nvSpPr>
          <p:cNvPr id="64" name="矩形 63"/>
          <p:cNvSpPr/>
          <p:nvPr userDrawn="1"/>
        </p:nvSpPr>
        <p:spPr>
          <a:xfrm>
            <a:off x="12482005" y="709295"/>
            <a:ext cx="1313180" cy="480060"/>
          </a:xfrm>
          <a:prstGeom prst="rect">
            <a:avLst/>
          </a:prstGeom>
          <a:solidFill>
            <a:srgbClr val="1E415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5" name="矩形 64"/>
          <p:cNvSpPr/>
          <p:nvPr userDrawn="1"/>
        </p:nvSpPr>
        <p:spPr>
          <a:xfrm>
            <a:off x="12482005" y="1417955"/>
            <a:ext cx="1313180" cy="480060"/>
          </a:xfrm>
          <a:prstGeom prst="rect">
            <a:avLst/>
          </a:prstGeom>
          <a:solidFill>
            <a:srgbClr val="0D0D0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6" name="矩形 65"/>
          <p:cNvSpPr/>
          <p:nvPr userDrawn="1"/>
        </p:nvSpPr>
        <p:spPr>
          <a:xfrm>
            <a:off x="12482005" y="2126615"/>
            <a:ext cx="1313180" cy="480060"/>
          </a:xfrm>
          <a:prstGeom prst="rect">
            <a:avLst/>
          </a:prstGeom>
          <a:solidFill>
            <a:srgbClr val="333F5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7" name="矩形 66"/>
          <p:cNvSpPr/>
          <p:nvPr userDrawn="1"/>
        </p:nvSpPr>
        <p:spPr>
          <a:xfrm>
            <a:off x="12482005" y="2835275"/>
            <a:ext cx="1313180" cy="480060"/>
          </a:xfrm>
          <a:prstGeom prst="rect">
            <a:avLst/>
          </a:prstGeom>
          <a:solidFill>
            <a:srgbClr val="40404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8" name="文本类型"/>
          <p:cNvSpPr txBox="1"/>
          <p:nvPr userDrawn="1">
            <p:custDataLst>
              <p:tags r:id="rId2"/>
            </p:custDataLst>
          </p:nvPr>
        </p:nvSpPr>
        <p:spPr>
          <a:xfrm>
            <a:off x="12341670" y="36556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lang="zh-CN" b="1">
                <a:solidFill>
                  <a:srgbClr val="18BCC6"/>
                </a:solidFill>
                <a:latin typeface="微软雅黑" panose="020B0503020204020204" charset="-122"/>
                <a:ea typeface="微软雅黑" panose="020B0503020204020204" charset="-122"/>
                <a:cs typeface="微软雅黑" panose="020B0503020204020204" charset="-122"/>
                <a:sym typeface="+mn-ea"/>
              </a:rPr>
              <a:t>高亮</a:t>
            </a:r>
            <a:r>
              <a:rPr b="1">
                <a:solidFill>
                  <a:srgbClr val="18BCC6"/>
                </a:solidFill>
                <a:latin typeface="微软雅黑" panose="020B0503020204020204" charset="-122"/>
                <a:ea typeface="微软雅黑" panose="020B0503020204020204" charset="-122"/>
                <a:cs typeface="微软雅黑" panose="020B0503020204020204" charset="-122"/>
                <a:sym typeface="+mn-ea"/>
              </a:rPr>
              <a:t>字体颜色</a:t>
            </a:r>
          </a:p>
        </p:txBody>
      </p:sp>
      <p:sp>
        <p:nvSpPr>
          <p:cNvPr id="69" name="矩形 68"/>
          <p:cNvSpPr/>
          <p:nvPr userDrawn="1"/>
        </p:nvSpPr>
        <p:spPr>
          <a:xfrm>
            <a:off x="12482005" y="4252595"/>
            <a:ext cx="1313180" cy="480060"/>
          </a:xfrm>
          <a:prstGeom prst="rect">
            <a:avLst/>
          </a:prstGeom>
          <a:solidFill>
            <a:srgbClr val="18BCC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F:/市场部/PPT模板/2024/24-09-02/底图/PPT底图33.pngPPT底图33"/>
          <p:cNvPicPr>
            <a:picLocks noChangeAspect="1"/>
          </p:cNvPicPr>
          <p:nvPr userDrawn="1"/>
        </p:nvPicPr>
        <p:blipFill>
          <a:blip r:embed="rId4"/>
          <a:srcRect/>
          <a:stretch>
            <a:fillRect/>
          </a:stretch>
        </p:blipFill>
        <p:spPr>
          <a:xfrm>
            <a:off x="0" y="0"/>
            <a:ext cx="12192000" cy="6858000"/>
          </a:xfrm>
          <a:prstGeom prst="rect">
            <a:avLst/>
          </a:prstGeom>
        </p:spPr>
      </p:pic>
      <p:pic>
        <p:nvPicPr>
          <p:cNvPr id="6" name="图片 5" descr="logo"/>
          <p:cNvPicPr>
            <a:picLocks noChangeAspect="1"/>
          </p:cNvPicPr>
          <p:nvPr userDrawn="1"/>
        </p:nvPicPr>
        <p:blipFill>
          <a:blip r:embed="rId5"/>
          <a:stretch>
            <a:fillRect/>
          </a:stretch>
        </p:blipFill>
        <p:spPr>
          <a:xfrm>
            <a:off x="10386060" y="332740"/>
            <a:ext cx="1493520" cy="283845"/>
          </a:xfrm>
          <a:prstGeom prst="rect">
            <a:avLst/>
          </a:prstGeom>
        </p:spPr>
      </p:pic>
      <p:sp>
        <p:nvSpPr>
          <p:cNvPr id="127" name="矩形 126"/>
          <p:cNvSpPr/>
          <p:nvPr userDrawn="1"/>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userDrawn="1"/>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26" name="矩形 25"/>
          <p:cNvSpPr/>
          <p:nvPr userDrawn="1"/>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userDrawn="1"/>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userDrawn="1"/>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userDrawn="1"/>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userDrawn="1"/>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userDrawn="1"/>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userDrawn="1"/>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userDrawn="1"/>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3" name="文本类型"/>
          <p:cNvSpPr txBox="1"/>
          <p:nvPr userDrawn="1">
            <p:custDataLst>
              <p:tags r:id="rId1"/>
            </p:custDataLst>
          </p:nvPr>
        </p:nvSpPr>
        <p:spPr>
          <a:xfrm>
            <a:off x="12341670" y="1123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b="1">
                <a:solidFill>
                  <a:srgbClr val="18BCC6"/>
                </a:solidFill>
                <a:latin typeface="微软雅黑" panose="020B0503020204020204" charset="-122"/>
                <a:ea typeface="微软雅黑" panose="020B0503020204020204" charset="-122"/>
                <a:cs typeface="微软雅黑" panose="020B0503020204020204" charset="-122"/>
                <a:sym typeface="+mn-ea"/>
              </a:rPr>
              <a:t>常规字体颜色</a:t>
            </a:r>
          </a:p>
        </p:txBody>
      </p:sp>
      <p:sp>
        <p:nvSpPr>
          <p:cNvPr id="64" name="矩形 63"/>
          <p:cNvSpPr/>
          <p:nvPr userDrawn="1"/>
        </p:nvSpPr>
        <p:spPr>
          <a:xfrm>
            <a:off x="12482005" y="709295"/>
            <a:ext cx="1313180" cy="480060"/>
          </a:xfrm>
          <a:prstGeom prst="rect">
            <a:avLst/>
          </a:prstGeom>
          <a:solidFill>
            <a:srgbClr val="1E415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5" name="矩形 64"/>
          <p:cNvSpPr/>
          <p:nvPr userDrawn="1"/>
        </p:nvSpPr>
        <p:spPr>
          <a:xfrm>
            <a:off x="12482005" y="1417955"/>
            <a:ext cx="1313180" cy="480060"/>
          </a:xfrm>
          <a:prstGeom prst="rect">
            <a:avLst/>
          </a:prstGeom>
          <a:solidFill>
            <a:srgbClr val="0D0D0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6" name="矩形 65"/>
          <p:cNvSpPr/>
          <p:nvPr userDrawn="1"/>
        </p:nvSpPr>
        <p:spPr>
          <a:xfrm>
            <a:off x="12482005" y="2126615"/>
            <a:ext cx="1313180" cy="480060"/>
          </a:xfrm>
          <a:prstGeom prst="rect">
            <a:avLst/>
          </a:prstGeom>
          <a:solidFill>
            <a:srgbClr val="333F5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7" name="矩形 66"/>
          <p:cNvSpPr/>
          <p:nvPr userDrawn="1"/>
        </p:nvSpPr>
        <p:spPr>
          <a:xfrm>
            <a:off x="12482005" y="2835275"/>
            <a:ext cx="1313180" cy="480060"/>
          </a:xfrm>
          <a:prstGeom prst="rect">
            <a:avLst/>
          </a:prstGeom>
          <a:solidFill>
            <a:srgbClr val="40404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8" name="文本类型"/>
          <p:cNvSpPr txBox="1"/>
          <p:nvPr userDrawn="1">
            <p:custDataLst>
              <p:tags r:id="rId2"/>
            </p:custDataLst>
          </p:nvPr>
        </p:nvSpPr>
        <p:spPr>
          <a:xfrm>
            <a:off x="12341670" y="36556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lang="zh-CN" b="1">
                <a:solidFill>
                  <a:srgbClr val="18BCC6"/>
                </a:solidFill>
                <a:latin typeface="微软雅黑" panose="020B0503020204020204" charset="-122"/>
                <a:ea typeface="微软雅黑" panose="020B0503020204020204" charset="-122"/>
                <a:cs typeface="微软雅黑" panose="020B0503020204020204" charset="-122"/>
                <a:sym typeface="+mn-ea"/>
              </a:rPr>
              <a:t>高亮</a:t>
            </a:r>
            <a:r>
              <a:rPr b="1">
                <a:solidFill>
                  <a:srgbClr val="18BCC6"/>
                </a:solidFill>
                <a:latin typeface="微软雅黑" panose="020B0503020204020204" charset="-122"/>
                <a:ea typeface="微软雅黑" panose="020B0503020204020204" charset="-122"/>
                <a:cs typeface="微软雅黑" panose="020B0503020204020204" charset="-122"/>
                <a:sym typeface="+mn-ea"/>
              </a:rPr>
              <a:t>字体颜色</a:t>
            </a:r>
          </a:p>
        </p:txBody>
      </p:sp>
      <p:sp>
        <p:nvSpPr>
          <p:cNvPr id="69" name="矩形 68"/>
          <p:cNvSpPr/>
          <p:nvPr userDrawn="1"/>
        </p:nvSpPr>
        <p:spPr>
          <a:xfrm>
            <a:off x="12482005" y="4252595"/>
            <a:ext cx="1313180" cy="480060"/>
          </a:xfrm>
          <a:prstGeom prst="rect">
            <a:avLst/>
          </a:prstGeom>
          <a:solidFill>
            <a:srgbClr val="18BCC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3" name="矩形 82"/>
          <p:cNvSpPr/>
          <p:nvPr userDrawn="1"/>
        </p:nvSpPr>
        <p:spPr>
          <a:xfrm>
            <a:off x="0" y="-1905"/>
            <a:ext cx="12192000" cy="6858000"/>
          </a:xfrm>
          <a:prstGeom prst="rect">
            <a:avLst/>
          </a:prstGeom>
          <a:solidFill>
            <a:srgbClr val="F6FBFF">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pic>
        <p:nvPicPr>
          <p:cNvPr id="2" name="图片 1" descr="logo"/>
          <p:cNvPicPr>
            <a:picLocks noChangeAspect="1"/>
          </p:cNvPicPr>
          <p:nvPr userDrawn="1"/>
        </p:nvPicPr>
        <p:blipFill>
          <a:blip r:embed="rId4"/>
          <a:stretch>
            <a:fillRect/>
          </a:stretch>
        </p:blipFill>
        <p:spPr>
          <a:xfrm>
            <a:off x="10386060" y="332740"/>
            <a:ext cx="1493520" cy="283845"/>
          </a:xfrm>
          <a:prstGeom prst="rect">
            <a:avLst/>
          </a:prstGeom>
        </p:spPr>
      </p:pic>
      <p:sp>
        <p:nvSpPr>
          <p:cNvPr id="127" name="矩形 126"/>
          <p:cNvSpPr/>
          <p:nvPr userDrawn="1"/>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userDrawn="1"/>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26" name="矩形 25"/>
          <p:cNvSpPr/>
          <p:nvPr userDrawn="1"/>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userDrawn="1"/>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userDrawn="1"/>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userDrawn="1"/>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userDrawn="1"/>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userDrawn="1"/>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userDrawn="1"/>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userDrawn="1"/>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14" name="文本类型"/>
          <p:cNvSpPr txBox="1"/>
          <p:nvPr userDrawn="1">
            <p:custDataLst>
              <p:tags r:id="rId1"/>
            </p:custDataLst>
          </p:nvPr>
        </p:nvSpPr>
        <p:spPr>
          <a:xfrm>
            <a:off x="12341670" y="1123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b="1">
                <a:solidFill>
                  <a:srgbClr val="18BCC6"/>
                </a:solidFill>
                <a:latin typeface="微软雅黑" panose="020B0503020204020204" charset="-122"/>
                <a:ea typeface="微软雅黑" panose="020B0503020204020204" charset="-122"/>
                <a:cs typeface="微软雅黑" panose="020B0503020204020204" charset="-122"/>
                <a:sym typeface="+mn-ea"/>
              </a:rPr>
              <a:t>常规字体颜色</a:t>
            </a:r>
          </a:p>
        </p:txBody>
      </p:sp>
      <p:sp>
        <p:nvSpPr>
          <p:cNvPr id="15" name="矩形 14"/>
          <p:cNvSpPr/>
          <p:nvPr userDrawn="1"/>
        </p:nvSpPr>
        <p:spPr>
          <a:xfrm>
            <a:off x="12482005" y="709295"/>
            <a:ext cx="1313180" cy="480060"/>
          </a:xfrm>
          <a:prstGeom prst="rect">
            <a:avLst/>
          </a:prstGeom>
          <a:solidFill>
            <a:srgbClr val="1E415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userDrawn="1"/>
        </p:nvSpPr>
        <p:spPr>
          <a:xfrm>
            <a:off x="12482005" y="1417955"/>
            <a:ext cx="1313180" cy="480060"/>
          </a:xfrm>
          <a:prstGeom prst="rect">
            <a:avLst/>
          </a:prstGeom>
          <a:solidFill>
            <a:srgbClr val="0D0D0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矩形 16"/>
          <p:cNvSpPr/>
          <p:nvPr userDrawn="1"/>
        </p:nvSpPr>
        <p:spPr>
          <a:xfrm>
            <a:off x="12482005" y="2126615"/>
            <a:ext cx="1313180" cy="480060"/>
          </a:xfrm>
          <a:prstGeom prst="rect">
            <a:avLst/>
          </a:prstGeom>
          <a:solidFill>
            <a:srgbClr val="333F5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矩形 17"/>
          <p:cNvSpPr/>
          <p:nvPr userDrawn="1"/>
        </p:nvSpPr>
        <p:spPr>
          <a:xfrm>
            <a:off x="12482005" y="2835275"/>
            <a:ext cx="1313180" cy="480060"/>
          </a:xfrm>
          <a:prstGeom prst="rect">
            <a:avLst/>
          </a:prstGeom>
          <a:solidFill>
            <a:srgbClr val="40404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类型"/>
          <p:cNvSpPr txBox="1"/>
          <p:nvPr userDrawn="1">
            <p:custDataLst>
              <p:tags r:id="rId2"/>
            </p:custDataLst>
          </p:nvPr>
        </p:nvSpPr>
        <p:spPr>
          <a:xfrm>
            <a:off x="12341670" y="36556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lang="zh-CN" b="1">
                <a:solidFill>
                  <a:srgbClr val="18BCC6"/>
                </a:solidFill>
                <a:latin typeface="微软雅黑" panose="020B0503020204020204" charset="-122"/>
                <a:ea typeface="微软雅黑" panose="020B0503020204020204" charset="-122"/>
                <a:cs typeface="微软雅黑" panose="020B0503020204020204" charset="-122"/>
                <a:sym typeface="+mn-ea"/>
              </a:rPr>
              <a:t>高亮</a:t>
            </a:r>
            <a:r>
              <a:rPr b="1">
                <a:solidFill>
                  <a:srgbClr val="18BCC6"/>
                </a:solidFill>
                <a:latin typeface="微软雅黑" panose="020B0503020204020204" charset="-122"/>
                <a:ea typeface="微软雅黑" panose="020B0503020204020204" charset="-122"/>
                <a:cs typeface="微软雅黑" panose="020B0503020204020204" charset="-122"/>
                <a:sym typeface="+mn-ea"/>
              </a:rPr>
              <a:t>字体颜色</a:t>
            </a:r>
          </a:p>
        </p:txBody>
      </p:sp>
      <p:sp>
        <p:nvSpPr>
          <p:cNvPr id="20" name="矩形 19"/>
          <p:cNvSpPr/>
          <p:nvPr userDrawn="1"/>
        </p:nvSpPr>
        <p:spPr>
          <a:xfrm>
            <a:off x="12482005" y="4252595"/>
            <a:ext cx="1313180" cy="480060"/>
          </a:xfrm>
          <a:prstGeom prst="rect">
            <a:avLst/>
          </a:prstGeom>
          <a:solidFill>
            <a:srgbClr val="18BCC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83" name="矩形 82"/>
          <p:cNvSpPr/>
          <p:nvPr userDrawn="1"/>
        </p:nvSpPr>
        <p:spPr>
          <a:xfrm>
            <a:off x="0" y="-1905"/>
            <a:ext cx="12192000" cy="6858000"/>
          </a:xfrm>
          <a:prstGeom prst="rect">
            <a:avLst/>
          </a:prstGeom>
          <a:solidFill>
            <a:srgbClr val="F6FBFF">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7" name="矩形 126"/>
          <p:cNvSpPr/>
          <p:nvPr userDrawn="1"/>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userDrawn="1"/>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26" name="矩形 25"/>
          <p:cNvSpPr/>
          <p:nvPr userDrawn="1"/>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userDrawn="1"/>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userDrawn="1"/>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userDrawn="1"/>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userDrawn="1"/>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userDrawn="1"/>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userDrawn="1"/>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userDrawn="1"/>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类型"/>
          <p:cNvSpPr txBox="1"/>
          <p:nvPr userDrawn="1">
            <p:custDataLst>
              <p:tags r:id="rId1"/>
            </p:custDataLst>
          </p:nvPr>
        </p:nvSpPr>
        <p:spPr>
          <a:xfrm>
            <a:off x="12341670" y="1123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b="1">
                <a:solidFill>
                  <a:srgbClr val="18BCC6"/>
                </a:solidFill>
                <a:latin typeface="微软雅黑" panose="020B0503020204020204" charset="-122"/>
                <a:ea typeface="微软雅黑" panose="020B0503020204020204" charset="-122"/>
                <a:cs typeface="微软雅黑" panose="020B0503020204020204" charset="-122"/>
                <a:sym typeface="+mn-ea"/>
              </a:rPr>
              <a:t>常规字体颜色</a:t>
            </a:r>
          </a:p>
        </p:txBody>
      </p:sp>
      <p:sp>
        <p:nvSpPr>
          <p:cNvPr id="3" name="矩形 2"/>
          <p:cNvSpPr/>
          <p:nvPr userDrawn="1"/>
        </p:nvSpPr>
        <p:spPr>
          <a:xfrm>
            <a:off x="12482005" y="709295"/>
            <a:ext cx="1313180" cy="480060"/>
          </a:xfrm>
          <a:prstGeom prst="rect">
            <a:avLst/>
          </a:prstGeom>
          <a:solidFill>
            <a:srgbClr val="1E415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矩形 3"/>
          <p:cNvSpPr/>
          <p:nvPr userDrawn="1"/>
        </p:nvSpPr>
        <p:spPr>
          <a:xfrm>
            <a:off x="12482005" y="1417955"/>
            <a:ext cx="1313180" cy="480060"/>
          </a:xfrm>
          <a:prstGeom prst="rect">
            <a:avLst/>
          </a:prstGeom>
          <a:solidFill>
            <a:srgbClr val="0D0D0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userDrawn="1"/>
        </p:nvSpPr>
        <p:spPr>
          <a:xfrm>
            <a:off x="12482005" y="2126615"/>
            <a:ext cx="1313180" cy="480060"/>
          </a:xfrm>
          <a:prstGeom prst="rect">
            <a:avLst/>
          </a:prstGeom>
          <a:solidFill>
            <a:srgbClr val="333F5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userDrawn="1"/>
        </p:nvSpPr>
        <p:spPr>
          <a:xfrm>
            <a:off x="12482005" y="2835275"/>
            <a:ext cx="1313180" cy="480060"/>
          </a:xfrm>
          <a:prstGeom prst="rect">
            <a:avLst/>
          </a:prstGeom>
          <a:solidFill>
            <a:srgbClr val="40404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类型"/>
          <p:cNvSpPr txBox="1"/>
          <p:nvPr userDrawn="1">
            <p:custDataLst>
              <p:tags r:id="rId2"/>
            </p:custDataLst>
          </p:nvPr>
        </p:nvSpPr>
        <p:spPr>
          <a:xfrm>
            <a:off x="12341670" y="36556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lang="zh-CN" b="1">
                <a:solidFill>
                  <a:srgbClr val="18BCC6"/>
                </a:solidFill>
                <a:latin typeface="微软雅黑" panose="020B0503020204020204" charset="-122"/>
                <a:ea typeface="微软雅黑" panose="020B0503020204020204" charset="-122"/>
                <a:cs typeface="微软雅黑" panose="020B0503020204020204" charset="-122"/>
                <a:sym typeface="+mn-ea"/>
              </a:rPr>
              <a:t>高亮</a:t>
            </a:r>
            <a:r>
              <a:rPr b="1">
                <a:solidFill>
                  <a:srgbClr val="18BCC6"/>
                </a:solidFill>
                <a:latin typeface="微软雅黑" panose="020B0503020204020204" charset="-122"/>
                <a:ea typeface="微软雅黑" panose="020B0503020204020204" charset="-122"/>
                <a:cs typeface="微软雅黑" panose="020B0503020204020204" charset="-122"/>
                <a:sym typeface="+mn-ea"/>
              </a:rPr>
              <a:t>字体颜色</a:t>
            </a:r>
          </a:p>
        </p:txBody>
      </p:sp>
      <p:sp>
        <p:nvSpPr>
          <p:cNvPr id="8" name="矩形 7"/>
          <p:cNvSpPr/>
          <p:nvPr userDrawn="1"/>
        </p:nvSpPr>
        <p:spPr>
          <a:xfrm>
            <a:off x="12482005" y="4252595"/>
            <a:ext cx="1313180" cy="480060"/>
          </a:xfrm>
          <a:prstGeom prst="rect">
            <a:avLst/>
          </a:prstGeom>
          <a:solidFill>
            <a:srgbClr val="18BCC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descr="F:/市场部/PPT模板/2024/24-09-02/底图/2.png2"/>
          <p:cNvPicPr>
            <a:picLocks noChangeAspect="1"/>
          </p:cNvPicPr>
          <p:nvPr userDrawn="1"/>
        </p:nvPicPr>
        <p:blipFill>
          <a:blip r:embed="rId4"/>
          <a:srcRect/>
          <a:stretch>
            <a:fillRect/>
          </a:stretch>
        </p:blipFill>
        <p:spPr>
          <a:xfrm>
            <a:off x="0" y="0"/>
            <a:ext cx="12192000" cy="6858000"/>
          </a:xfrm>
          <a:prstGeom prst="rect">
            <a:avLst/>
          </a:prstGeom>
        </p:spPr>
      </p:pic>
      <p:pic>
        <p:nvPicPr>
          <p:cNvPr id="2" name="图片 1" descr="F:/市场部/PPT模板/2024/24-07-31/logo2.pnglogo2"/>
          <p:cNvPicPr>
            <a:picLocks noChangeAspect="1"/>
          </p:cNvPicPr>
          <p:nvPr userDrawn="1"/>
        </p:nvPicPr>
        <p:blipFill>
          <a:blip r:embed="rId5"/>
          <a:srcRect t="829" b="829"/>
          <a:stretch>
            <a:fillRect/>
          </a:stretch>
        </p:blipFill>
        <p:spPr>
          <a:xfrm>
            <a:off x="10386060" y="332740"/>
            <a:ext cx="1493520" cy="283845"/>
          </a:xfrm>
          <a:prstGeom prst="rect">
            <a:avLst/>
          </a:prstGeom>
        </p:spPr>
      </p:pic>
      <p:sp>
        <p:nvSpPr>
          <p:cNvPr id="127" name="矩形 126"/>
          <p:cNvSpPr/>
          <p:nvPr userDrawn="1"/>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userDrawn="1"/>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26" name="矩形 25"/>
          <p:cNvSpPr/>
          <p:nvPr userDrawn="1"/>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userDrawn="1"/>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userDrawn="1"/>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userDrawn="1"/>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userDrawn="1"/>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userDrawn="1"/>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userDrawn="1"/>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userDrawn="1"/>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3" name="文本类型"/>
          <p:cNvSpPr txBox="1"/>
          <p:nvPr userDrawn="1">
            <p:custDataLst>
              <p:tags r:id="rId1"/>
            </p:custDataLst>
          </p:nvPr>
        </p:nvSpPr>
        <p:spPr>
          <a:xfrm>
            <a:off x="12341670" y="1123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b="1">
                <a:solidFill>
                  <a:srgbClr val="18BCC6"/>
                </a:solidFill>
                <a:latin typeface="微软雅黑" panose="020B0503020204020204" charset="-122"/>
                <a:ea typeface="微软雅黑" panose="020B0503020204020204" charset="-122"/>
                <a:cs typeface="微软雅黑" panose="020B0503020204020204" charset="-122"/>
                <a:sym typeface="+mn-ea"/>
              </a:rPr>
              <a:t>常规字体颜色</a:t>
            </a:r>
          </a:p>
        </p:txBody>
      </p:sp>
      <p:sp>
        <p:nvSpPr>
          <p:cNvPr id="64" name="矩形 63"/>
          <p:cNvSpPr/>
          <p:nvPr userDrawn="1"/>
        </p:nvSpPr>
        <p:spPr>
          <a:xfrm>
            <a:off x="12482005" y="709295"/>
            <a:ext cx="1313180" cy="480060"/>
          </a:xfrm>
          <a:prstGeom prst="rect">
            <a:avLst/>
          </a:prstGeom>
          <a:solidFill>
            <a:srgbClr val="1E415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5" name="矩形 64"/>
          <p:cNvSpPr/>
          <p:nvPr userDrawn="1"/>
        </p:nvSpPr>
        <p:spPr>
          <a:xfrm>
            <a:off x="12482005" y="1417955"/>
            <a:ext cx="1313180" cy="480060"/>
          </a:xfrm>
          <a:prstGeom prst="rect">
            <a:avLst/>
          </a:prstGeom>
          <a:solidFill>
            <a:srgbClr val="0D0D0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6" name="矩形 65"/>
          <p:cNvSpPr/>
          <p:nvPr userDrawn="1"/>
        </p:nvSpPr>
        <p:spPr>
          <a:xfrm>
            <a:off x="12482005" y="2126615"/>
            <a:ext cx="1313180" cy="480060"/>
          </a:xfrm>
          <a:prstGeom prst="rect">
            <a:avLst/>
          </a:prstGeom>
          <a:solidFill>
            <a:srgbClr val="333F5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7" name="矩形 66"/>
          <p:cNvSpPr/>
          <p:nvPr userDrawn="1"/>
        </p:nvSpPr>
        <p:spPr>
          <a:xfrm>
            <a:off x="12482005" y="2835275"/>
            <a:ext cx="1313180" cy="480060"/>
          </a:xfrm>
          <a:prstGeom prst="rect">
            <a:avLst/>
          </a:prstGeom>
          <a:solidFill>
            <a:srgbClr val="40404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8" name="文本类型"/>
          <p:cNvSpPr txBox="1"/>
          <p:nvPr userDrawn="1">
            <p:custDataLst>
              <p:tags r:id="rId2"/>
            </p:custDataLst>
          </p:nvPr>
        </p:nvSpPr>
        <p:spPr>
          <a:xfrm>
            <a:off x="12341670" y="36556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lang="zh-CN" b="1">
                <a:solidFill>
                  <a:srgbClr val="18BCC6"/>
                </a:solidFill>
                <a:latin typeface="微软雅黑" panose="020B0503020204020204" charset="-122"/>
                <a:ea typeface="微软雅黑" panose="020B0503020204020204" charset="-122"/>
                <a:cs typeface="微软雅黑" panose="020B0503020204020204" charset="-122"/>
                <a:sym typeface="+mn-ea"/>
              </a:rPr>
              <a:t>高亮</a:t>
            </a:r>
            <a:r>
              <a:rPr b="1">
                <a:solidFill>
                  <a:srgbClr val="18BCC6"/>
                </a:solidFill>
                <a:latin typeface="微软雅黑" panose="020B0503020204020204" charset="-122"/>
                <a:ea typeface="微软雅黑" panose="020B0503020204020204" charset="-122"/>
                <a:cs typeface="微软雅黑" panose="020B0503020204020204" charset="-122"/>
                <a:sym typeface="+mn-ea"/>
              </a:rPr>
              <a:t>字体颜色</a:t>
            </a:r>
          </a:p>
        </p:txBody>
      </p:sp>
      <p:sp>
        <p:nvSpPr>
          <p:cNvPr id="69" name="矩形 68"/>
          <p:cNvSpPr/>
          <p:nvPr userDrawn="1"/>
        </p:nvSpPr>
        <p:spPr>
          <a:xfrm>
            <a:off x="12482005" y="4252595"/>
            <a:ext cx="1313180" cy="480060"/>
          </a:xfrm>
          <a:prstGeom prst="rect">
            <a:avLst/>
          </a:prstGeom>
          <a:solidFill>
            <a:srgbClr val="18BCC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7_竖排标题与文本">
    <p:spTree>
      <p:nvGrpSpPr>
        <p:cNvPr id="1" name=""/>
        <p:cNvGrpSpPr/>
        <p:nvPr/>
      </p:nvGrpSpPr>
      <p:grpSpPr>
        <a:xfrm>
          <a:off x="0" y="0"/>
          <a:ext cx="0" cy="0"/>
          <a:chOff x="0" y="0"/>
          <a:chExt cx="0" cy="0"/>
        </a:xfrm>
      </p:grpSpPr>
      <p:pic>
        <p:nvPicPr>
          <p:cNvPr id="7" name="图片 6" descr="F:/市场部/PPT模板/2024/24-09-02/底图/3.png3"/>
          <p:cNvPicPr>
            <a:picLocks noChangeAspect="1"/>
          </p:cNvPicPr>
          <p:nvPr userDrawn="1"/>
        </p:nvPicPr>
        <p:blipFill>
          <a:blip r:embed="rId4"/>
          <a:srcRect/>
          <a:stretch>
            <a:fillRect/>
          </a:stretch>
        </p:blipFill>
        <p:spPr>
          <a:xfrm>
            <a:off x="0" y="0"/>
            <a:ext cx="12192000" cy="6858000"/>
          </a:xfrm>
          <a:prstGeom prst="rect">
            <a:avLst/>
          </a:prstGeom>
        </p:spPr>
      </p:pic>
      <p:pic>
        <p:nvPicPr>
          <p:cNvPr id="3" name="图片 2" descr="logo"/>
          <p:cNvPicPr>
            <a:picLocks noChangeAspect="1"/>
          </p:cNvPicPr>
          <p:nvPr userDrawn="1"/>
        </p:nvPicPr>
        <p:blipFill>
          <a:blip r:embed="rId5"/>
          <a:stretch>
            <a:fillRect/>
          </a:stretch>
        </p:blipFill>
        <p:spPr>
          <a:xfrm>
            <a:off x="10386060" y="332740"/>
            <a:ext cx="1493520" cy="283845"/>
          </a:xfrm>
          <a:prstGeom prst="rect">
            <a:avLst/>
          </a:prstGeom>
        </p:spPr>
      </p:pic>
      <p:sp>
        <p:nvSpPr>
          <p:cNvPr id="127" name="矩形 126"/>
          <p:cNvSpPr/>
          <p:nvPr userDrawn="1"/>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userDrawn="1"/>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26" name="矩形 25"/>
          <p:cNvSpPr/>
          <p:nvPr userDrawn="1"/>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userDrawn="1"/>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userDrawn="1"/>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userDrawn="1"/>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userDrawn="1"/>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userDrawn="1"/>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userDrawn="1"/>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userDrawn="1"/>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3" name="文本类型"/>
          <p:cNvSpPr txBox="1"/>
          <p:nvPr userDrawn="1">
            <p:custDataLst>
              <p:tags r:id="rId1"/>
            </p:custDataLst>
          </p:nvPr>
        </p:nvSpPr>
        <p:spPr>
          <a:xfrm>
            <a:off x="12341670" y="1123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b="1">
                <a:solidFill>
                  <a:srgbClr val="18BCC6"/>
                </a:solidFill>
                <a:latin typeface="微软雅黑" panose="020B0503020204020204" charset="-122"/>
                <a:ea typeface="微软雅黑" panose="020B0503020204020204" charset="-122"/>
                <a:cs typeface="微软雅黑" panose="020B0503020204020204" charset="-122"/>
                <a:sym typeface="+mn-ea"/>
              </a:rPr>
              <a:t>常规字体颜色</a:t>
            </a:r>
          </a:p>
        </p:txBody>
      </p:sp>
      <p:sp>
        <p:nvSpPr>
          <p:cNvPr id="64" name="矩形 63"/>
          <p:cNvSpPr/>
          <p:nvPr userDrawn="1"/>
        </p:nvSpPr>
        <p:spPr>
          <a:xfrm>
            <a:off x="12482005" y="709295"/>
            <a:ext cx="1313180" cy="480060"/>
          </a:xfrm>
          <a:prstGeom prst="rect">
            <a:avLst/>
          </a:prstGeom>
          <a:solidFill>
            <a:srgbClr val="1E415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5" name="矩形 64"/>
          <p:cNvSpPr/>
          <p:nvPr userDrawn="1"/>
        </p:nvSpPr>
        <p:spPr>
          <a:xfrm>
            <a:off x="12482005" y="1417955"/>
            <a:ext cx="1313180" cy="480060"/>
          </a:xfrm>
          <a:prstGeom prst="rect">
            <a:avLst/>
          </a:prstGeom>
          <a:solidFill>
            <a:srgbClr val="0D0D0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6" name="矩形 65"/>
          <p:cNvSpPr/>
          <p:nvPr userDrawn="1"/>
        </p:nvSpPr>
        <p:spPr>
          <a:xfrm>
            <a:off x="12482005" y="2126615"/>
            <a:ext cx="1313180" cy="480060"/>
          </a:xfrm>
          <a:prstGeom prst="rect">
            <a:avLst/>
          </a:prstGeom>
          <a:solidFill>
            <a:srgbClr val="333F5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7" name="矩形 66"/>
          <p:cNvSpPr/>
          <p:nvPr userDrawn="1"/>
        </p:nvSpPr>
        <p:spPr>
          <a:xfrm>
            <a:off x="12482005" y="2835275"/>
            <a:ext cx="1313180" cy="480060"/>
          </a:xfrm>
          <a:prstGeom prst="rect">
            <a:avLst/>
          </a:prstGeom>
          <a:solidFill>
            <a:srgbClr val="40404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8" name="文本类型"/>
          <p:cNvSpPr txBox="1"/>
          <p:nvPr userDrawn="1">
            <p:custDataLst>
              <p:tags r:id="rId2"/>
            </p:custDataLst>
          </p:nvPr>
        </p:nvSpPr>
        <p:spPr>
          <a:xfrm>
            <a:off x="12341670" y="3655695"/>
            <a:ext cx="1593850" cy="368300"/>
          </a:xfrm>
          <a:prstGeom prst="rect">
            <a:avLst/>
          </a:prstGeom>
          <a:noFill/>
        </p:spPr>
        <p:txBody>
          <a:bodyPr wrap="square" lIns="91440" tIns="45720" rIns="91440" bIns="45720" numCol="1" rtlCol="0" anchor="t">
            <a:spAutoFit/>
          </a:bodyPr>
          <a:lstStyle>
            <a:lvl1pPr>
              <a:defRPr b="0">
                <a:solidFill>
                  <a:srgbClr val="04101B"/>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pPr lvl="0" algn="l">
              <a:buClrTx/>
              <a:buSzTx/>
              <a:buFontTx/>
            </a:pPr>
            <a:r>
              <a:rPr lang="zh-CN" b="1">
                <a:solidFill>
                  <a:srgbClr val="18BCC6"/>
                </a:solidFill>
                <a:latin typeface="微软雅黑" panose="020B0503020204020204" charset="-122"/>
                <a:ea typeface="微软雅黑" panose="020B0503020204020204" charset="-122"/>
                <a:cs typeface="微软雅黑" panose="020B0503020204020204" charset="-122"/>
                <a:sym typeface="+mn-ea"/>
              </a:rPr>
              <a:t>高亮</a:t>
            </a:r>
            <a:r>
              <a:rPr b="1">
                <a:solidFill>
                  <a:srgbClr val="18BCC6"/>
                </a:solidFill>
                <a:latin typeface="微软雅黑" panose="020B0503020204020204" charset="-122"/>
                <a:ea typeface="微软雅黑" panose="020B0503020204020204" charset="-122"/>
                <a:cs typeface="微软雅黑" panose="020B0503020204020204" charset="-122"/>
                <a:sym typeface="+mn-ea"/>
              </a:rPr>
              <a:t>字体颜色</a:t>
            </a:r>
          </a:p>
        </p:txBody>
      </p:sp>
      <p:sp>
        <p:nvSpPr>
          <p:cNvPr id="69" name="矩形 68"/>
          <p:cNvSpPr/>
          <p:nvPr userDrawn="1"/>
        </p:nvSpPr>
        <p:spPr>
          <a:xfrm>
            <a:off x="12482005" y="4252595"/>
            <a:ext cx="1313180" cy="480060"/>
          </a:xfrm>
          <a:prstGeom prst="rect">
            <a:avLst/>
          </a:prstGeom>
          <a:solidFill>
            <a:srgbClr val="18BCC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矩形 9"/>
          <p:cNvSpPr/>
          <p:nvPr userDrawn="1"/>
        </p:nvSpPr>
        <p:spPr>
          <a:xfrm>
            <a:off x="0" y="0"/>
            <a:ext cx="12192635" cy="6856730"/>
          </a:xfrm>
          <a:prstGeom prst="rect">
            <a:avLst/>
          </a:prstGeom>
          <a:gradFill>
            <a:gsLst>
              <a:gs pos="0">
                <a:srgbClr val="011218"/>
              </a:gs>
              <a:gs pos="100000">
                <a:srgbClr val="002436"/>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cs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tags" Target="../tags/tag7.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760FBDFE-C587-4B4C-A407-44438C67B59E}" type="datetimeFigureOut">
              <a:rPr lang="zh-CN" altLang="en-US" smtClean="0"/>
              <a:t>2026/5/9</a:t>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49AE70B2-8BF9-45C0-BB95-33D1B9D3A854}" type="slidenum">
              <a:rPr lang="zh-CN" altLang="en-US" smtClean="0"/>
              <a:t>‹#›</a:t>
            </a:fld>
            <a:endParaRPr lang="zh-CN" altLang="en-US" dirty="0"/>
          </a:p>
        </p:txBody>
      </p:sp>
    </p:spTree>
    <p:custDataLst>
      <p:tags r:id="rId1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58.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61.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6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6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4.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68.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43.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2.jpeg"/><Relationship Id="rId5" Type="http://schemas.openxmlformats.org/officeDocument/2006/relationships/slideLayout" Target="../slideLayouts/slideLayout1.xml"/><Relationship Id="rId4" Type="http://schemas.openxmlformats.org/officeDocument/2006/relationships/tags" Target="../tags/tag7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56238" y="2030124"/>
            <a:ext cx="11079524" cy="769441"/>
          </a:xfrm>
          <a:prstGeom prst="rect">
            <a:avLst/>
          </a:prstGeom>
          <a:noFill/>
        </p:spPr>
        <p:txBody>
          <a:bodyPr wrap="square" rtlCol="0">
            <a:spAutoFit/>
          </a:bodyPr>
          <a:lstStyle/>
          <a:p>
            <a:r>
              <a:rPr lang="en-US" altLang="zh-CN" sz="4400" b="1" spc="-100" dirty="0">
                <a:solidFill>
                  <a:srgbClr val="1E4156"/>
                </a:solidFill>
                <a:uFillTx/>
                <a:latin typeface="微软雅黑" panose="020B0503020204020204" charset="-122"/>
                <a:ea typeface="微软雅黑" panose="020B0503020204020204" charset="-122"/>
                <a:cs typeface="微软雅黑" panose="020B0503020204020204" charset="-122"/>
              </a:rPr>
              <a:t>Vinchin Backup &amp; Recovery V9.0</a:t>
            </a:r>
          </a:p>
        </p:txBody>
      </p:sp>
      <p:sp>
        <p:nvSpPr>
          <p:cNvPr id="6" name="文本框 5"/>
          <p:cNvSpPr txBox="1"/>
          <p:nvPr/>
        </p:nvSpPr>
        <p:spPr>
          <a:xfrm>
            <a:off x="556238" y="3429000"/>
            <a:ext cx="8336324" cy="769441"/>
          </a:xfrm>
          <a:prstGeom prst="rect">
            <a:avLst/>
          </a:prstGeom>
          <a:noFill/>
        </p:spPr>
        <p:txBody>
          <a:bodyPr wrap="square" rtlCol="0">
            <a:spAutoFit/>
          </a:bodyPr>
          <a:lstStyle/>
          <a:p>
            <a:r>
              <a:rPr lang="en-US" altLang="zh-CN" sz="4400" b="1" spc="-100" dirty="0">
                <a:solidFill>
                  <a:srgbClr val="1E4156"/>
                </a:solidFill>
                <a:uFillTx/>
                <a:latin typeface="微软雅黑" panose="020B0503020204020204" charset="-122"/>
                <a:ea typeface="微软雅黑" panose="020B0503020204020204" charset="-122"/>
                <a:cs typeface="微软雅黑" panose="020B0503020204020204" charset="-122"/>
                <a:sym typeface="+mn-ea"/>
              </a:rPr>
              <a:t>Virtualization New</a:t>
            </a:r>
            <a:r>
              <a:rPr lang="zh-CN" altLang="en-US" sz="4400" b="1" spc="-100" dirty="0">
                <a:solidFill>
                  <a:srgbClr val="1E4156"/>
                </a:solidFill>
                <a:uFillTx/>
                <a:latin typeface="微软雅黑" panose="020B0503020204020204" charset="-122"/>
                <a:ea typeface="微软雅黑" panose="020B0503020204020204" charset="-122"/>
                <a:cs typeface="微软雅黑" panose="020B0503020204020204" charset="-122"/>
                <a:sym typeface="+mn-ea"/>
              </a:rPr>
              <a:t> </a:t>
            </a:r>
            <a:r>
              <a:rPr lang="en-US" altLang="zh-CN" sz="4400" b="1" spc="-100" dirty="0">
                <a:solidFill>
                  <a:srgbClr val="1E4156"/>
                </a:solidFill>
                <a:uFillTx/>
                <a:latin typeface="微软雅黑" panose="020B0503020204020204" charset="-122"/>
                <a:ea typeface="微软雅黑" panose="020B0503020204020204" charset="-122"/>
                <a:cs typeface="微软雅黑" panose="020B0503020204020204" charset="-122"/>
                <a:sym typeface="+mn-ea"/>
              </a:rPr>
              <a:t>Function</a:t>
            </a:r>
            <a:endParaRPr lang="zh-CN" altLang="en-US" sz="4400" b="1" spc="-100" dirty="0">
              <a:solidFill>
                <a:srgbClr val="1E4156"/>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9612-EB70-BC19-9BA1-CF755623EE67}"/>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F116496F-D8B2-C714-7B10-B82E2B6A310B}"/>
              </a:ext>
            </a:extLst>
          </p:cNvPr>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3.1 Retry Policy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86D5C89A-8CFE-EE28-28D9-85EB4DD3AA8F}"/>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BFA5B6EC-57F4-88A5-91D3-AF42077A47CA}"/>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E9D20CE6-1528-8A91-E234-13669A864177}"/>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72ABA29B-C9D3-ED79-ECF2-84502D84FE3B}"/>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4A883322-A799-6231-7934-4E71BAA5476C}"/>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B5CCDBB1-AAC9-292F-0B50-C46A602EA6F4}"/>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079C622B-85AE-50B8-DCD9-4AE99F6F96BE}"/>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2B1F9FCE-429E-273B-EA8A-B08C57348040}"/>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A2468156-5152-F8E1-7C9C-D4F9095EDC7E}"/>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9B6648A6-C75D-6C67-62D3-BC1E75FA8E6E}"/>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A017E8AE-B91C-DA76-37CB-B5D6FCECFF9C}"/>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5BD6190A-E7FC-35BC-318E-453336DADF65}"/>
              </a:ext>
            </a:extLst>
          </p:cNvPr>
          <p:cNvSpPr txBox="1"/>
          <p:nvPr/>
        </p:nvSpPr>
        <p:spPr>
          <a:xfrm>
            <a:off x="568135" y="894351"/>
            <a:ext cx="9798609" cy="369332"/>
          </a:xfrm>
          <a:prstGeom prst="rect">
            <a:avLst/>
          </a:prstGeom>
          <a:noFill/>
        </p:spPr>
        <p:txBody>
          <a:bodyPr wrap="square" rtlCol="0">
            <a:spAutoFit/>
          </a:bodyPr>
          <a:lstStyle/>
          <a:p>
            <a:r>
              <a:rPr lang="en-US" altLang="zh-CN" b="1" dirty="0">
                <a:solidFill>
                  <a:srgbClr val="18BCC6"/>
                </a:solidFill>
              </a:rPr>
              <a:t>Virtualization module: Retry for backup, restore, migration, cross‑platform restore.</a:t>
            </a:r>
            <a:endParaRPr lang="zh-CN" altLang="en-US" b="1" dirty="0">
              <a:solidFill>
                <a:srgbClr val="18BCC6"/>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875DFABE-9697-098D-7424-29F908C05DAB}"/>
              </a:ext>
            </a:extLst>
          </p:cNvPr>
          <p:cNvPicPr>
            <a:picLocks noChangeAspect="1"/>
          </p:cNvPicPr>
          <p:nvPr/>
        </p:nvPicPr>
        <p:blipFill>
          <a:blip r:embed="rId4"/>
          <a:stretch>
            <a:fillRect/>
          </a:stretch>
        </p:blipFill>
        <p:spPr>
          <a:xfrm>
            <a:off x="1947816" y="1417955"/>
            <a:ext cx="7855403" cy="5049902"/>
          </a:xfrm>
          <a:prstGeom prst="rect">
            <a:avLst/>
          </a:prstGeom>
        </p:spPr>
      </p:pic>
    </p:spTree>
    <p:custDataLst>
      <p:tags r:id="rId1"/>
    </p:custDataLst>
    <p:extLst>
      <p:ext uri="{BB962C8B-B14F-4D97-AF65-F5344CB8AC3E}">
        <p14:creationId xmlns:p14="http://schemas.microsoft.com/office/powerpoint/2010/main" val="269403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486C4-08EF-2355-06E9-B6F6808FDEF1}"/>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34C964F5-0DB2-C7C6-256C-2C9A17B4D3A1}"/>
              </a:ext>
            </a:extLst>
          </p:cNvPr>
          <p:cNvSpPr txBox="1"/>
          <p:nvPr/>
        </p:nvSpPr>
        <p:spPr>
          <a:xfrm>
            <a:off x="568135" y="242875"/>
            <a:ext cx="4715383" cy="491490"/>
          </a:xfrm>
          <a:prstGeom prst="rect">
            <a:avLst/>
          </a:prstGeom>
          <a:noFill/>
        </p:spPr>
        <p:txBody>
          <a:bodyPr wrap="square" rtlCol="0">
            <a:spAutoFit/>
          </a:bodyPr>
          <a:lstStyle/>
          <a:p>
            <a:pPr lvl="0" algn="l">
              <a:buClrTx/>
              <a:buSzTx/>
              <a:buFontTx/>
            </a:pP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3.1 Retry Policy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8C0F96FA-601E-2F5C-51B9-2347AEB3F374}"/>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64C2C651-6708-224C-5A88-9FBDA01F837E}"/>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D1C9B2FC-F846-329A-0409-646D3D544AD7}"/>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8AA65588-FB1F-EA11-7F56-90C71DEF8C21}"/>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9F92F929-27F8-ADD8-41AF-DB65B99FAC21}"/>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A249D68A-70EB-A0F2-444F-F9599F104150}"/>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CA5031DD-6FC1-F158-22D3-8A3613E898AB}"/>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562AABA3-5DF8-97A3-6FD9-1D081A0AC0C5}"/>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B897D341-0EF9-37B6-69A1-63C43DF0F97F}"/>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49F51F4C-D88C-22AB-D044-A11205552D34}"/>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55712A51-8A57-C9B8-340C-02F21040E5F5}"/>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a:extLst>
              <a:ext uri="{FF2B5EF4-FFF2-40B4-BE49-F238E27FC236}">
                <a16:creationId xmlns:a16="http://schemas.microsoft.com/office/drawing/2014/main" id="{49C26A07-68C7-E659-0A72-D09EE6D484BD}"/>
              </a:ext>
            </a:extLst>
          </p:cNvPr>
          <p:cNvSpPr txBox="1"/>
          <p:nvPr/>
        </p:nvSpPr>
        <p:spPr>
          <a:xfrm>
            <a:off x="2260613" y="1798435"/>
            <a:ext cx="6966543" cy="4111510"/>
          </a:xfrm>
          <a:prstGeom prst="rect">
            <a:avLst/>
          </a:prstGeom>
          <a:noFill/>
        </p:spPr>
        <p:txBody>
          <a:bodyPr wrap="square" rtlCol="0">
            <a:spAutoFit/>
          </a:bodyPr>
          <a:lstStyle/>
          <a:p>
            <a:pPr>
              <a:lnSpc>
                <a:spcPct val="150000"/>
              </a:lnSpc>
            </a:pPr>
            <a:r>
              <a:rPr lang="en-US" altLang="zh-CN" b="1" dirty="0"/>
              <a:t>Network retry</a:t>
            </a:r>
            <a:r>
              <a:rPr lang="en-US" altLang="zh-CN" sz="1600" dirty="0"/>
              <a:t>: Reconnect on communication timeout; for data transfer and long operations.</a:t>
            </a:r>
          </a:p>
          <a:p>
            <a:pPr>
              <a:lnSpc>
                <a:spcPct val="150000"/>
              </a:lnSpc>
            </a:pPr>
            <a:endParaRPr lang="en-US" altLang="zh-CN" sz="1600" dirty="0">
              <a:latin typeface="+mn-ea"/>
            </a:endParaRPr>
          </a:p>
          <a:p>
            <a:pPr>
              <a:lnSpc>
                <a:spcPct val="150000"/>
              </a:lnSpc>
            </a:pPr>
            <a:r>
              <a:rPr lang="en-US" altLang="zh-CN" b="1" dirty="0"/>
              <a:t>Operation retry</a:t>
            </a:r>
            <a:r>
              <a:rPr lang="en-US" altLang="zh-CN" sz="1600" dirty="0"/>
              <a:t>: Disk open, disk read, disk write.</a:t>
            </a:r>
          </a:p>
          <a:p>
            <a:pPr>
              <a:lnSpc>
                <a:spcPct val="150000"/>
              </a:lnSpc>
            </a:pPr>
            <a:endParaRPr lang="en-US" altLang="zh-CN" sz="1600" dirty="0"/>
          </a:p>
          <a:p>
            <a:r>
              <a:rPr lang="en-US" altLang="zh-CN" b="1" dirty="0"/>
              <a:t>job retry</a:t>
            </a:r>
            <a:r>
              <a:rPr lang="en-US" altLang="zh-CN" sz="1600" dirty="0"/>
              <a:t> (off by default):</a:t>
            </a:r>
            <a:r>
              <a:rPr lang="en-US" altLang="zh-CN" dirty="0"/>
              <a:t> </a:t>
            </a:r>
          </a:p>
          <a:p>
            <a:pPr>
              <a:lnSpc>
                <a:spcPct val="150000"/>
              </a:lnSpc>
            </a:pPr>
            <a:r>
              <a:rPr lang="en-US" altLang="zh-CN" sz="1600" dirty="0"/>
              <a:t>1.Retry only failed objects.</a:t>
            </a:r>
          </a:p>
          <a:p>
            <a:pPr>
              <a:lnSpc>
                <a:spcPct val="150000"/>
              </a:lnSpc>
            </a:pPr>
            <a:r>
              <a:rPr lang="en-US" altLang="zh-CN" sz="1600" dirty="0"/>
              <a:t>2.Retry all objects. Succeed within retries → stop retrying; Manual start during retry → stop auto‑retry; Retries exhausted → stop.</a:t>
            </a:r>
          </a:p>
          <a:p>
            <a:pPr>
              <a:lnSpc>
                <a:spcPct val="150000"/>
              </a:lnSpc>
            </a:pPr>
            <a:r>
              <a:rPr lang="en-US" altLang="zh-CN" sz="1600" dirty="0"/>
              <a:t>3. No job retry for post‑instant‑restore migration.</a:t>
            </a:r>
          </a:p>
          <a:p>
            <a:pPr>
              <a:lnSpc>
                <a:spcPct val="150000"/>
              </a:lnSpc>
            </a:pPr>
            <a:endParaRPr lang="en-US" altLang="zh-CN" sz="1600" dirty="0"/>
          </a:p>
        </p:txBody>
      </p:sp>
      <p:sp>
        <p:nvSpPr>
          <p:cNvPr id="4" name="文本框 3">
            <a:extLst>
              <a:ext uri="{FF2B5EF4-FFF2-40B4-BE49-F238E27FC236}">
                <a16:creationId xmlns:a16="http://schemas.microsoft.com/office/drawing/2014/main" id="{1B2022F6-6391-ABCF-3E31-8D7DB95D5B12}"/>
              </a:ext>
            </a:extLst>
          </p:cNvPr>
          <p:cNvSpPr txBox="1"/>
          <p:nvPr/>
        </p:nvSpPr>
        <p:spPr>
          <a:xfrm>
            <a:off x="568135" y="894351"/>
            <a:ext cx="9798609" cy="369332"/>
          </a:xfrm>
          <a:prstGeom prst="rect">
            <a:avLst/>
          </a:prstGeom>
          <a:noFill/>
        </p:spPr>
        <p:txBody>
          <a:bodyPr wrap="square" rtlCol="0">
            <a:spAutoFit/>
          </a:bodyPr>
          <a:lstStyle/>
          <a:p>
            <a:r>
              <a:rPr lang="en-US" altLang="zh-CN" b="1" dirty="0">
                <a:solidFill>
                  <a:srgbClr val="18BCC6"/>
                </a:solidFill>
              </a:rPr>
              <a:t>Virtualization module: Retry for backup, restore, migration, cross‑platform restore.</a:t>
            </a:r>
            <a:endParaRPr lang="zh-CN" altLang="en-US" b="1" dirty="0">
              <a:solidFill>
                <a:srgbClr val="18BCC6"/>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7823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F7F11-61D5-3388-1921-3070DE9A7E4C}"/>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2B098F30-7A38-9210-A0C1-549B59847728}"/>
              </a:ext>
            </a:extLst>
          </p:cNvPr>
          <p:cNvSpPr txBox="1"/>
          <p:nvPr/>
        </p:nvSpPr>
        <p:spPr>
          <a:xfrm>
            <a:off x="568135" y="242875"/>
            <a:ext cx="4715383" cy="52322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3.2 </a:t>
            </a:r>
            <a:r>
              <a:rPr lang="en-US" altLang="zh-CN" sz="2800" dirty="0"/>
              <a:t>Security Policy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9FE04E68-2B17-BC7F-9991-92F346D7DFAE}"/>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066E1544-DB0D-160C-6F5A-CF96236B7A75}"/>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BD0971F-D389-7841-3708-61C0C88B7C70}"/>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34FD8183-FCF1-92A9-CF30-4BED8DB22094}"/>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7182C03C-CD77-E718-5E94-341535652AAF}"/>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3C505FBE-90B7-700C-A60A-BE99A712B5CE}"/>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AAA949BA-EB23-D06A-E81B-CCD8CE772AF3}"/>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7000C062-C181-3005-2C5D-F69B2AD84C13}"/>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2738BEDF-3FE1-14AE-794D-0484F4934C12}"/>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26E918AB-5972-6E05-D0DC-C67199C257CB}"/>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0C913E15-C908-7B9D-9A3E-4FEA577EA26F}"/>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3E948F8F-725B-F841-6A01-ED97DDED079D}"/>
              </a:ext>
            </a:extLst>
          </p:cNvPr>
          <p:cNvSpPr txBox="1"/>
          <p:nvPr/>
        </p:nvSpPr>
        <p:spPr>
          <a:xfrm>
            <a:off x="568135" y="864014"/>
            <a:ext cx="5040000" cy="1572354"/>
          </a:xfrm>
          <a:prstGeom prst="rect">
            <a:avLst/>
          </a:prstGeom>
          <a:noFill/>
        </p:spPr>
        <p:txBody>
          <a:bodyPr wrap="square" rtlCol="0">
            <a:spAutoFit/>
          </a:bodyPr>
          <a:lstStyle/>
          <a:p>
            <a:pPr>
              <a:lnSpc>
                <a:spcPct val="150000"/>
              </a:lnSpc>
            </a:pPr>
            <a:r>
              <a:rPr lang="en-US" altLang="zh-CN" b="1" dirty="0">
                <a:solidFill>
                  <a:srgbClr val="18BCC6"/>
                </a:solidFill>
                <a:latin typeface="微软雅黑" panose="020B0503020204020204" pitchFamily="34" charset="-122"/>
                <a:ea typeface="微软雅黑" panose="020B0503020204020204" pitchFamily="34" charset="-122"/>
              </a:rPr>
              <a:t>WORM Protection</a:t>
            </a:r>
          </a:p>
          <a:p>
            <a:pPr>
              <a:lnSpc>
                <a:spcPct val="150000"/>
              </a:lnSpc>
            </a:pPr>
            <a:r>
              <a:rPr lang="en-US" altLang="zh-CN" sz="1600" dirty="0"/>
              <a:t>Backup points with WORM enabled cannot be modified or deleted before expiration; retention period can only be extended.</a:t>
            </a:r>
            <a:endParaRPr lang="zh-CN" altLang="en-US" sz="16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3741D18F-1C08-5365-3E7C-0C25C63F0030}"/>
              </a:ext>
            </a:extLst>
          </p:cNvPr>
          <p:cNvSpPr txBox="1"/>
          <p:nvPr/>
        </p:nvSpPr>
        <p:spPr>
          <a:xfrm>
            <a:off x="6465830" y="976859"/>
            <a:ext cx="5040000" cy="1203022"/>
          </a:xfrm>
          <a:prstGeom prst="rect">
            <a:avLst/>
          </a:prstGeom>
          <a:noFill/>
        </p:spPr>
        <p:txBody>
          <a:bodyPr wrap="square" rtlCol="0">
            <a:spAutoFit/>
          </a:bodyPr>
          <a:lstStyle/>
          <a:p>
            <a:pPr>
              <a:lnSpc>
                <a:spcPct val="150000"/>
              </a:lnSpc>
            </a:pPr>
            <a:r>
              <a:rPr lang="en-US" altLang="zh-CN" b="1" dirty="0">
                <a:solidFill>
                  <a:srgbClr val="18BCC6"/>
                </a:solidFill>
                <a:latin typeface="微软雅黑" panose="020B0503020204020204" pitchFamily="34" charset="-122"/>
                <a:ea typeface="微软雅黑" panose="020B0503020204020204" pitchFamily="34" charset="-122"/>
              </a:rPr>
              <a:t>Virus Detection</a:t>
            </a:r>
          </a:p>
          <a:p>
            <a:pPr>
              <a:lnSpc>
                <a:spcPct val="150000"/>
              </a:lnSpc>
            </a:pPr>
            <a:r>
              <a:rPr lang="en-US" altLang="zh-CN" sz="1600" dirty="0"/>
              <a:t>Automatically runs verification job after backup to scan backup data for viruses.</a:t>
            </a:r>
            <a:endParaRPr lang="en-US" altLang="zh-CN" sz="16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8E468FF8-01B5-349F-E879-F1C27529E1C5}"/>
              </a:ext>
            </a:extLst>
          </p:cNvPr>
          <p:cNvPicPr>
            <a:picLocks noChangeAspect="1"/>
          </p:cNvPicPr>
          <p:nvPr/>
        </p:nvPicPr>
        <p:blipFill>
          <a:blip r:embed="rId4"/>
          <a:stretch>
            <a:fillRect/>
          </a:stretch>
        </p:blipFill>
        <p:spPr>
          <a:xfrm>
            <a:off x="1151414" y="2484281"/>
            <a:ext cx="9889172" cy="3874704"/>
          </a:xfrm>
          <a:prstGeom prst="rect">
            <a:avLst/>
          </a:prstGeom>
        </p:spPr>
      </p:pic>
    </p:spTree>
    <p:custDataLst>
      <p:tags r:id="rId1"/>
    </p:custDataLst>
    <p:extLst>
      <p:ext uri="{BB962C8B-B14F-4D97-AF65-F5344CB8AC3E}">
        <p14:creationId xmlns:p14="http://schemas.microsoft.com/office/powerpoint/2010/main" val="126865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C201-CD0D-3655-73BD-768EB2A24CC4}"/>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1E19BFF4-A256-A607-064B-67793EC13C36}"/>
              </a:ext>
            </a:extLst>
          </p:cNvPr>
          <p:cNvSpPr txBox="1"/>
          <p:nvPr/>
        </p:nvSpPr>
        <p:spPr>
          <a:xfrm>
            <a:off x="568135" y="242875"/>
            <a:ext cx="4715383"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3.2 </a:t>
            </a:r>
            <a:r>
              <a:rPr lang="en-US" altLang="zh-CN" sz="2400" dirty="0"/>
              <a:t>Security Policy</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D477D9C2-C8C9-7273-34B2-0353C9FBC481}"/>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90AE830D-7699-0462-71F9-BC8271A9B888}"/>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AB7AC4A0-5412-133E-1C37-AE70404C37A8}"/>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246F3BEA-5660-D9AD-64A0-9F4EFF93475C}"/>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83341D23-7C9D-41BB-87FD-D66386CE7EA2}"/>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67F63281-77DC-22C1-AB6D-738AD6A0B16C}"/>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69A92FBF-AD96-E510-181B-1FD6D2AAD0E8}"/>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B18F1FD7-A962-B762-09AB-10EB80B2E2E6}"/>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1F5A28E4-A708-3239-05BE-4140AAD61D73}"/>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3A2CE2A5-6B3E-9314-AB13-7EFE0A3BD344}"/>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0576F7B9-4FF0-FBD9-0DC2-25808CEB9159}"/>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a:extLst>
              <a:ext uri="{FF2B5EF4-FFF2-40B4-BE49-F238E27FC236}">
                <a16:creationId xmlns:a16="http://schemas.microsoft.com/office/drawing/2014/main" id="{62F9F0C5-E7EC-D819-39DA-561284FB9400}"/>
              </a:ext>
            </a:extLst>
          </p:cNvPr>
          <p:cNvSpPr txBox="1"/>
          <p:nvPr/>
        </p:nvSpPr>
        <p:spPr>
          <a:xfrm>
            <a:off x="1494020" y="1987744"/>
            <a:ext cx="8966859" cy="22648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Integrity Check allows the system to perform integrity verification on previous points of reference during the verification cycle and generate the information files at the current backup point in time, in preparation for subsequent comparisons.</a:t>
            </a:r>
          </a:p>
          <a:p>
            <a:pPr marL="285750" indent="-285750">
              <a:lnSpc>
                <a:spcPct val="150000"/>
              </a:lnSpc>
              <a:buFont typeface="Arial" panose="020B0604020202020204" pitchFamily="34" charset="0"/>
              <a:buChar char="•"/>
            </a:pP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Differential backups rely solely on the full backup point. Therefore, during each integrity check, the differential backup only verifies the full backup point.</a:t>
            </a:r>
            <a:endParaRPr lang="zh-CN" altLang="en-US" sz="16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9860FC47-271F-2BFA-35A4-A1378C5FA908}"/>
              </a:ext>
            </a:extLst>
          </p:cNvPr>
          <p:cNvSpPr txBox="1"/>
          <p:nvPr/>
        </p:nvSpPr>
        <p:spPr>
          <a:xfrm>
            <a:off x="568135" y="864014"/>
            <a:ext cx="11178388" cy="458908"/>
          </a:xfrm>
          <a:prstGeom prst="rect">
            <a:avLst/>
          </a:prstGeom>
          <a:noFill/>
        </p:spPr>
        <p:txBody>
          <a:bodyPr wrap="square" rtlCol="0">
            <a:spAutoFit/>
          </a:bodyPr>
          <a:lstStyle/>
          <a:p>
            <a:pPr>
              <a:lnSpc>
                <a:spcPct val="150000"/>
              </a:lnSpc>
            </a:pPr>
            <a:r>
              <a:rPr lang="en-US" altLang="zh-CN" b="1" dirty="0">
                <a:solidFill>
                  <a:srgbClr val="18BCC6"/>
                </a:solidFill>
                <a:latin typeface="微软雅黑" panose="020B0503020204020204" pitchFamily="34" charset="-122"/>
                <a:ea typeface="微软雅黑" panose="020B0503020204020204" pitchFamily="34" charset="-122"/>
              </a:rPr>
              <a:t>Integrity Check</a:t>
            </a:r>
          </a:p>
        </p:txBody>
      </p:sp>
      <p:sp>
        <p:nvSpPr>
          <p:cNvPr id="12" name="文本框 11">
            <a:extLst>
              <a:ext uri="{FF2B5EF4-FFF2-40B4-BE49-F238E27FC236}">
                <a16:creationId xmlns:a16="http://schemas.microsoft.com/office/drawing/2014/main" id="{CDC07823-40EC-A2B3-E072-3F928447DA4F}"/>
              </a:ext>
            </a:extLst>
          </p:cNvPr>
          <p:cNvSpPr txBox="1"/>
          <p:nvPr/>
        </p:nvSpPr>
        <p:spPr>
          <a:xfrm>
            <a:off x="568134" y="1417955"/>
            <a:ext cx="11388513" cy="418191"/>
          </a:xfrm>
          <a:prstGeom prst="rect">
            <a:avLst/>
          </a:prstGeom>
          <a:noFill/>
        </p:spPr>
        <p:txBody>
          <a:bodyPr wrap="square">
            <a:spAutoFit/>
          </a:bodyPr>
          <a:lstStyle/>
          <a:p>
            <a:pPr>
              <a:lnSpc>
                <a:spcPct val="150000"/>
              </a:lnSpc>
            </a:pPr>
            <a:r>
              <a:rPr lang="en-US" altLang="zh-CN" sz="1600" dirty="0"/>
              <a:t>Generates </a:t>
            </a:r>
            <a:r>
              <a:rPr lang="en-US" altLang="zh-CN" sz="1600" dirty="0">
                <a:solidFill>
                  <a:srgbClr val="FF0000"/>
                </a:solidFill>
              </a:rPr>
              <a:t>unique checksum </a:t>
            </a:r>
            <a:r>
              <a:rPr lang="en-US" altLang="zh-CN" sz="1600" dirty="0"/>
              <a:t>on backup data creation; rechecks before backup/restore.</a:t>
            </a:r>
            <a:endParaRPr lang="zh-CN" altLang="en-US" sz="16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EC54549E-17E2-7942-EE9A-6B2B0AF8C7F5}"/>
              </a:ext>
            </a:extLst>
          </p:cNvPr>
          <p:cNvPicPr>
            <a:picLocks noChangeAspect="1"/>
          </p:cNvPicPr>
          <p:nvPr/>
        </p:nvPicPr>
        <p:blipFill>
          <a:blip r:embed="rId4"/>
          <a:stretch>
            <a:fillRect/>
          </a:stretch>
        </p:blipFill>
        <p:spPr>
          <a:xfrm>
            <a:off x="1494020" y="4329411"/>
            <a:ext cx="9326617" cy="2285714"/>
          </a:xfrm>
          <a:prstGeom prst="rect">
            <a:avLst/>
          </a:prstGeom>
        </p:spPr>
      </p:pic>
    </p:spTree>
    <p:custDataLst>
      <p:tags r:id="rId1"/>
    </p:custDataLst>
    <p:extLst>
      <p:ext uri="{BB962C8B-B14F-4D97-AF65-F5344CB8AC3E}">
        <p14:creationId xmlns:p14="http://schemas.microsoft.com/office/powerpoint/2010/main" val="329908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C201-CD0D-3655-73BD-768EB2A24CC4}"/>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1E19BFF4-A256-A607-064B-67793EC13C36}"/>
              </a:ext>
            </a:extLst>
          </p:cNvPr>
          <p:cNvSpPr txBox="1"/>
          <p:nvPr/>
        </p:nvSpPr>
        <p:spPr>
          <a:xfrm>
            <a:off x="568135" y="242875"/>
            <a:ext cx="5641279" cy="52322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3.3 </a:t>
            </a:r>
            <a:r>
              <a:rPr lang="en-US" altLang="zh-CN" sz="2800" dirty="0"/>
              <a:t>Advanced Configuration</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D477D9C2-C8C9-7273-34B2-0353C9FBC481}"/>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90AE830D-7699-0462-71F9-BC8271A9B888}"/>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AB7AC4A0-5412-133E-1C37-AE70404C37A8}"/>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246F3BEA-5660-D9AD-64A0-9F4EFF93475C}"/>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83341D23-7C9D-41BB-87FD-D66386CE7EA2}"/>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67F63281-77DC-22C1-AB6D-738AD6A0B16C}"/>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69A92FBF-AD96-E510-181B-1FD6D2AAD0E8}"/>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B18F1FD7-A962-B762-09AB-10EB80B2E2E6}"/>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1F5A28E4-A708-3239-05BE-4140AAD61D73}"/>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3A2CE2A5-6B3E-9314-AB13-7EFE0A3BD344}"/>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0576F7B9-4FF0-FBD9-0DC2-25808CEB9159}"/>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873DABB8-44D8-5F56-557E-D268090B388D}"/>
              </a:ext>
            </a:extLst>
          </p:cNvPr>
          <p:cNvSpPr txBox="1"/>
          <p:nvPr/>
        </p:nvSpPr>
        <p:spPr>
          <a:xfrm>
            <a:off x="181068" y="1291578"/>
            <a:ext cx="5397195" cy="2264851"/>
          </a:xfrm>
          <a:prstGeom prst="rect">
            <a:avLst/>
          </a:prstGeom>
          <a:noFill/>
        </p:spPr>
        <p:txBody>
          <a:bodyPr wrap="square" rtlCol="0">
            <a:spAutoFit/>
          </a:bodyPr>
          <a:lstStyle/>
          <a:p>
            <a:pPr>
              <a:lnSpc>
                <a:spcPct val="150000"/>
              </a:lnSpc>
            </a:pPr>
            <a:r>
              <a:rPr lang="en-US" altLang="zh-CN" sz="1600" b="1" dirty="0">
                <a:solidFill>
                  <a:srgbClr val="18BCC6"/>
                </a:solidFill>
              </a:rPr>
              <a:t>Redundant data merge ratio</a:t>
            </a:r>
            <a:r>
              <a:rPr lang="zh-CN" altLang="en-US" sz="1600" b="1" dirty="0">
                <a:solidFill>
                  <a:srgbClr val="18BCC6"/>
                </a:solidFill>
                <a:latin typeface="微软雅黑" panose="020B0503020204020204" pitchFamily="34" charset="-122"/>
                <a:ea typeface="微软雅黑" panose="020B0503020204020204" pitchFamily="34" charset="-122"/>
              </a:rPr>
              <a:t>：</a:t>
            </a:r>
            <a:r>
              <a:rPr lang="en-US" altLang="zh-CN" sz="1600" dirty="0"/>
              <a:t>Clean invalid data if exceeds ratio &gt; Merge Redundant Data Proportion.</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b="1" dirty="0">
                <a:solidFill>
                  <a:srgbClr val="18BCC6"/>
                </a:solidFill>
                <a:latin typeface="微软雅黑" panose="020B0503020204020204" pitchFamily="34" charset="-122"/>
                <a:ea typeface="微软雅黑" panose="020B0503020204020204" pitchFamily="34" charset="-122"/>
              </a:rPr>
              <a:t>Data shard file size</a:t>
            </a:r>
            <a:r>
              <a:rPr lang="zh-CN" altLang="en-US" sz="1600" b="1" dirty="0">
                <a:solidFill>
                  <a:srgbClr val="18BCC6"/>
                </a:solidFill>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 The size of data file shards stored at a given point in time; this value is used to manage the creation and reclamation of Storage data files.</a:t>
            </a:r>
            <a:endParaRPr lang="zh-CN" altLang="en-US" sz="1600" dirty="0">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E6D231BD-0CE0-F880-5E9F-6AFD88B036BE}"/>
              </a:ext>
            </a:extLst>
          </p:cNvPr>
          <p:cNvSpPr/>
          <p:nvPr>
            <p:custDataLst>
              <p:tags r:id="rId2"/>
            </p:custDataLst>
          </p:nvPr>
        </p:nvSpPr>
        <p:spPr>
          <a:xfrm>
            <a:off x="181068" y="4098596"/>
            <a:ext cx="5245148" cy="2264851"/>
          </a:xfrm>
          <a:prstGeom prst="rect">
            <a:avLst/>
          </a:prstGeom>
        </p:spPr>
        <p:txBody>
          <a:bodyPr wrap="square">
            <a:spAutoFit/>
          </a:bodyPr>
          <a:lstStyle/>
          <a:p>
            <a:pPr>
              <a:lnSpc>
                <a:spcPct val="150000"/>
              </a:lnSpc>
            </a:pPr>
            <a:r>
              <a:rPr lang="en-US" altLang="zh-CN" sz="1600" b="1" dirty="0">
                <a:solidFill>
                  <a:srgbClr val="18BCC6"/>
                </a:solidFill>
              </a:rPr>
              <a:t>Ignore node resource limit </a:t>
            </a:r>
            <a:r>
              <a:rPr lang="zh-CN" altLang="en-US" sz="1600" b="1" dirty="0">
                <a:solidFill>
                  <a:srgbClr val="18BCC6"/>
                </a:solidFill>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For jobs with higher priority, you can enable this setting to bypass node resource limits.</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Limit the maximum number of concurrent jobs.</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Specify time periods during which the job is prohibited from running.</a:t>
            </a:r>
          </a:p>
        </p:txBody>
      </p:sp>
      <p:pic>
        <p:nvPicPr>
          <p:cNvPr id="6" name="图片 5">
            <a:extLst>
              <a:ext uri="{FF2B5EF4-FFF2-40B4-BE49-F238E27FC236}">
                <a16:creationId xmlns:a16="http://schemas.microsoft.com/office/drawing/2014/main" id="{112F2413-A15A-0741-AFB3-CC7248EC104C}"/>
              </a:ext>
            </a:extLst>
          </p:cNvPr>
          <p:cNvPicPr>
            <a:picLocks noChangeAspect="1"/>
          </p:cNvPicPr>
          <p:nvPr/>
        </p:nvPicPr>
        <p:blipFill>
          <a:blip r:embed="rId5"/>
          <a:stretch>
            <a:fillRect/>
          </a:stretch>
        </p:blipFill>
        <p:spPr>
          <a:xfrm>
            <a:off x="5980569" y="912408"/>
            <a:ext cx="5476010" cy="2631527"/>
          </a:xfrm>
          <a:prstGeom prst="rect">
            <a:avLst/>
          </a:prstGeom>
        </p:spPr>
      </p:pic>
      <p:pic>
        <p:nvPicPr>
          <p:cNvPr id="8" name="图片 7">
            <a:extLst>
              <a:ext uri="{FF2B5EF4-FFF2-40B4-BE49-F238E27FC236}">
                <a16:creationId xmlns:a16="http://schemas.microsoft.com/office/drawing/2014/main" id="{580FA557-AB8D-6193-A7A9-46BB66D96A70}"/>
              </a:ext>
            </a:extLst>
          </p:cNvPr>
          <p:cNvPicPr>
            <a:picLocks noChangeAspect="1"/>
          </p:cNvPicPr>
          <p:nvPr/>
        </p:nvPicPr>
        <p:blipFill>
          <a:blip r:embed="rId6"/>
          <a:stretch>
            <a:fillRect/>
          </a:stretch>
        </p:blipFill>
        <p:spPr>
          <a:xfrm>
            <a:off x="5896846" y="3988611"/>
            <a:ext cx="5945282" cy="1945287"/>
          </a:xfrm>
          <a:prstGeom prst="rect">
            <a:avLst/>
          </a:prstGeom>
        </p:spPr>
      </p:pic>
    </p:spTree>
    <p:custDataLst>
      <p:tags r:id="rId1"/>
    </p:custDataLst>
    <p:extLst>
      <p:ext uri="{BB962C8B-B14F-4D97-AF65-F5344CB8AC3E}">
        <p14:creationId xmlns:p14="http://schemas.microsoft.com/office/powerpoint/2010/main" val="34258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C201-CD0D-3655-73BD-768EB2A24CC4}"/>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1E19BFF4-A256-A607-064B-67793EC13C36}"/>
              </a:ext>
            </a:extLst>
          </p:cNvPr>
          <p:cNvSpPr txBox="1"/>
          <p:nvPr/>
        </p:nvSpPr>
        <p:spPr>
          <a:xfrm>
            <a:off x="568135" y="242875"/>
            <a:ext cx="10570920"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3.4 Huawei </a:t>
            </a:r>
            <a:r>
              <a:rPr lang="en-US" altLang="zh-CN" sz="2600" dirty="0" err="1">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FusionCompute</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KVM transmission strategy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D477D9C2-C8C9-7273-34B2-0353C9FBC481}"/>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90AE830D-7699-0462-71F9-BC8271A9B888}"/>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AB7AC4A0-5412-133E-1C37-AE70404C37A8}"/>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246F3BEA-5660-D9AD-64A0-9F4EFF93475C}"/>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83341D23-7C9D-41BB-87FD-D66386CE7EA2}"/>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67F63281-77DC-22C1-AB6D-738AD6A0B16C}"/>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69A92FBF-AD96-E510-181B-1FD6D2AAD0E8}"/>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B18F1FD7-A962-B762-09AB-10EB80B2E2E6}"/>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1F5A28E4-A708-3239-05BE-4140AAD61D73}"/>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3A2CE2A5-6B3E-9314-AB13-7EFE0A3BD344}"/>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0576F7B9-4FF0-FBD9-0DC2-25808CEB9159}"/>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7" name="矩形 6">
            <a:extLst>
              <a:ext uri="{FF2B5EF4-FFF2-40B4-BE49-F238E27FC236}">
                <a16:creationId xmlns:a16="http://schemas.microsoft.com/office/drawing/2014/main" id="{CB6C2FF3-4B90-0122-7C60-9D5B289C172C}"/>
              </a:ext>
            </a:extLst>
          </p:cNvPr>
          <p:cNvSpPr/>
          <p:nvPr>
            <p:custDataLst>
              <p:tags r:id="rId2"/>
            </p:custDataLst>
          </p:nvPr>
        </p:nvSpPr>
        <p:spPr>
          <a:xfrm>
            <a:off x="568134" y="1005435"/>
            <a:ext cx="10861865" cy="2532553"/>
          </a:xfrm>
          <a:prstGeom prst="rect">
            <a:avLst/>
          </a:prstGeom>
        </p:spPr>
        <p:txBody>
          <a:bodyPr wrap="square">
            <a:spAutoFit/>
          </a:bodyPr>
          <a:lstStyle/>
          <a:p>
            <a:pPr>
              <a:lnSpc>
                <a:spcPct val="200000"/>
              </a:lnSpc>
            </a:pPr>
            <a:r>
              <a:rPr lang="en-US" altLang="zh-CN" sz="1600" b="1" dirty="0">
                <a:solidFill>
                  <a:srgbClr val="18BCC6"/>
                </a:solidFill>
              </a:rPr>
              <a:t>Parallel transmission (backup/restore)</a:t>
            </a:r>
            <a:r>
              <a:rPr lang="en-US" altLang="zh-CN" sz="1600" dirty="0">
                <a:solidFill>
                  <a:srgbClr val="18BCC6"/>
                </a:solidFill>
              </a:rPr>
              <a:t>:</a:t>
            </a:r>
            <a:r>
              <a:rPr lang="en-US" altLang="zh-CN" sz="1600" dirty="0">
                <a:latin typeface="微软雅黑" panose="020B0503020204020204" pitchFamily="34" charset="-122"/>
                <a:ea typeface="微软雅黑" panose="020B0503020204020204" pitchFamily="34" charset="-122"/>
              </a:rPr>
              <a:t> A single job transfers n virtual machines and their disks simultaneously based on the specified number of parallel processes, thereby improving transfer efficiency.</a:t>
            </a:r>
            <a:endParaRPr lang="en-US" altLang="zh-CN" sz="1600" b="1" dirty="0">
              <a:solidFill>
                <a:srgbClr val="18BCC6"/>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en-US" altLang="zh-CN" sz="1600" dirty="0"/>
              <a:t>Parallel VMs per job</a:t>
            </a:r>
          </a:p>
          <a:p>
            <a:pPr marL="285750" indent="-285750">
              <a:lnSpc>
                <a:spcPct val="200000"/>
              </a:lnSpc>
              <a:buFont typeface="Arial" panose="020B0604020202020204" pitchFamily="34" charset="0"/>
              <a:buChar char="•"/>
            </a:pPr>
            <a:r>
              <a:rPr lang="en-US" altLang="zh-CN" sz="1600" dirty="0"/>
              <a:t>Parallel disks per VM</a:t>
            </a:r>
          </a:p>
          <a:p>
            <a:pPr marL="285750" indent="-285750">
              <a:lnSpc>
                <a:spcPct val="200000"/>
              </a:lnSpc>
              <a:buFont typeface="Arial" panose="020B0604020202020204" pitchFamily="34" charset="0"/>
              <a:buChar char="•"/>
            </a:pPr>
            <a:r>
              <a:rPr lang="en-US" altLang="zh-CN" sz="1600" dirty="0"/>
              <a:t>Threads per disk: 1–8</a:t>
            </a:r>
            <a:endParaRPr lang="en-US" altLang="zh-CN" sz="1600"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7EED597B-6F2D-518B-2D02-3ED2193E4E83}"/>
              </a:ext>
            </a:extLst>
          </p:cNvPr>
          <p:cNvSpPr txBox="1"/>
          <p:nvPr/>
        </p:nvSpPr>
        <p:spPr>
          <a:xfrm>
            <a:off x="639254" y="5922153"/>
            <a:ext cx="10160527" cy="377411"/>
          </a:xfrm>
          <a:prstGeom prst="rect">
            <a:avLst/>
          </a:prstGeom>
          <a:solidFill>
            <a:srgbClr val="DEF2F6"/>
          </a:solidFill>
        </p:spPr>
        <p:txBody>
          <a:bodyPr wrap="square">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PS</a:t>
            </a:r>
            <a:r>
              <a:rPr lang="zh-CN" altLang="en-US" sz="1400" dirty="0">
                <a:latin typeface="微软雅黑" panose="020B0503020204020204" pitchFamily="34" charset="-122"/>
                <a:ea typeface="微软雅黑" panose="020B0503020204020204" pitchFamily="34" charset="-122"/>
              </a:rPr>
              <a:t>：</a:t>
            </a:r>
            <a:r>
              <a:rPr lang="en-US" altLang="zh-CN" sz="1400" dirty="0"/>
              <a:t> Currently only Huawei FC supported Parallel transmission; more platforms coming soon.</a:t>
            </a:r>
            <a:endParaRPr lang="en-US" altLang="zh-CN" sz="1400"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DAE35633-008E-198F-008C-D823F326E3E0}"/>
              </a:ext>
            </a:extLst>
          </p:cNvPr>
          <p:cNvPicPr>
            <a:picLocks noChangeAspect="1"/>
          </p:cNvPicPr>
          <p:nvPr/>
        </p:nvPicPr>
        <p:blipFill>
          <a:blip r:embed="rId5"/>
          <a:stretch>
            <a:fillRect/>
          </a:stretch>
        </p:blipFill>
        <p:spPr>
          <a:xfrm>
            <a:off x="1969219" y="3537988"/>
            <a:ext cx="7768752" cy="2245943"/>
          </a:xfrm>
          <a:prstGeom prst="rect">
            <a:avLst/>
          </a:prstGeom>
        </p:spPr>
      </p:pic>
    </p:spTree>
    <p:custDataLst>
      <p:tags r:id="rId1"/>
    </p:custDataLst>
    <p:extLst>
      <p:ext uri="{BB962C8B-B14F-4D97-AF65-F5344CB8AC3E}">
        <p14:creationId xmlns:p14="http://schemas.microsoft.com/office/powerpoint/2010/main" val="20675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533E0-F94D-20CB-40C2-C4947A692F01}"/>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786ABCB1-9B6B-E5E6-1F28-63F0D29260BB}"/>
              </a:ext>
            </a:extLst>
          </p:cNvPr>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4.1 Restore</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12A807AA-0560-AB4C-A3D9-251ACD8186F6}"/>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69511EC2-4B7C-954E-A960-2EAE35A3AFE0}"/>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983B748-7353-A109-8098-21C4DE5D57C4}"/>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EE72589A-5742-7CEB-8FD0-88F952C3692E}"/>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111627E5-EB09-4C31-87AA-0BB04286B70A}"/>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C53AB977-F624-A194-44E0-71E3CC05A1AA}"/>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912D3FC3-CA36-AD55-32F3-CEFD1237E5EF}"/>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CAF8707B-0664-3545-4808-BCF3309A1E5C}"/>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D8C1F34F-38A6-4243-89E7-EA3D74A22F41}"/>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6FFD046D-FE5C-6834-8AEE-845E6B7B6E7A}"/>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A614B22C-D5CA-2D6B-4D9D-BD00FF4379D1}"/>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81A78F54-CE50-6A02-A35E-3C5C943E24C4}"/>
              </a:ext>
            </a:extLst>
          </p:cNvPr>
          <p:cNvSpPr txBox="1"/>
          <p:nvPr/>
        </p:nvSpPr>
        <p:spPr>
          <a:xfrm>
            <a:off x="568135" y="1048623"/>
            <a:ext cx="4806505"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VM</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Configuration—General—OS</a:t>
            </a:r>
            <a:endParaRPr lang="zh-CN" altLang="en-US" b="1" dirty="0">
              <a:solidFill>
                <a:srgbClr val="18BCC6"/>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1AE8A09F-6279-BBCE-5E73-220FE4D51B76}"/>
              </a:ext>
            </a:extLst>
          </p:cNvPr>
          <p:cNvSpPr txBox="1"/>
          <p:nvPr/>
        </p:nvSpPr>
        <p:spPr>
          <a:xfrm>
            <a:off x="541975" y="4719606"/>
            <a:ext cx="11108050" cy="18955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t>Normal restore: Keep original config.</a:t>
            </a:r>
          </a:p>
          <a:p>
            <a:pPr marL="285750" indent="-285750">
              <a:lnSpc>
                <a:spcPct val="150000"/>
              </a:lnSpc>
              <a:buFont typeface="Arial" panose="020B0604020202020204" pitchFamily="34" charset="0"/>
              <a:buChar char="•"/>
            </a:pPr>
            <a:r>
              <a:rPr lang="en-US" altLang="zh-CN" sz="1600" dirty="0"/>
              <a:t>Cross-platform recovery performs a rough match between the operating system type and version saved at a specific point in time and the target platform. If no match is found or an incorrect match is detected, you must manually select or modify the settings (if an incorrect operating system is specified manually, driver replacement may fail).</a:t>
            </a:r>
            <a:endParaRPr lang="en-US" altLang="zh-CN" sz="1600" dirty="0">
              <a:highlight>
                <a:srgbClr val="D4EEF3"/>
              </a:highlight>
            </a:endParaRPr>
          </a:p>
        </p:txBody>
      </p:sp>
      <p:pic>
        <p:nvPicPr>
          <p:cNvPr id="7" name="图片 6">
            <a:extLst>
              <a:ext uri="{FF2B5EF4-FFF2-40B4-BE49-F238E27FC236}">
                <a16:creationId xmlns:a16="http://schemas.microsoft.com/office/drawing/2014/main" id="{33A21366-10C6-8876-6118-44DC3E32B7BA}"/>
              </a:ext>
            </a:extLst>
          </p:cNvPr>
          <p:cNvPicPr>
            <a:picLocks noChangeAspect="1"/>
          </p:cNvPicPr>
          <p:nvPr/>
        </p:nvPicPr>
        <p:blipFill>
          <a:blip r:embed="rId4"/>
          <a:stretch>
            <a:fillRect/>
          </a:stretch>
        </p:blipFill>
        <p:spPr>
          <a:xfrm>
            <a:off x="1762705" y="1684790"/>
            <a:ext cx="8666590" cy="2663982"/>
          </a:xfrm>
          <a:prstGeom prst="rect">
            <a:avLst/>
          </a:prstGeom>
        </p:spPr>
      </p:pic>
    </p:spTree>
    <p:custDataLst>
      <p:tags r:id="rId1"/>
    </p:custDataLst>
    <p:extLst>
      <p:ext uri="{BB962C8B-B14F-4D97-AF65-F5344CB8AC3E}">
        <p14:creationId xmlns:p14="http://schemas.microsoft.com/office/powerpoint/2010/main" val="290435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70623-8706-2F0B-8781-9F479506D40A}"/>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3DF67F7F-0B67-1441-62F2-33E039BFC1F8}"/>
              </a:ext>
            </a:extLst>
          </p:cNvPr>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4.1 Restore</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786D8320-E00F-9171-EEBD-76C7B3F4CE48}"/>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37A5658F-C674-6B7C-246F-C3507280DF9C}"/>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D93A5AEF-7721-711C-B25F-EE4CE9D9D822}"/>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021F5379-673A-B803-9EB9-6C124D0ABD22}"/>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A2DF6900-C140-1AD0-5389-2C027B8047D6}"/>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A8578D7B-EA8C-C121-1383-6B31DEEFFFEE}"/>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51637E86-D0DD-E78D-D55C-B12E256538CC}"/>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5D097073-215E-26A9-2F0C-218D50B9CCE3}"/>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6A65B27D-D09B-867E-AE3A-A148E7AC1EF9}"/>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CAF8A8F9-729D-0D21-C817-3C0A8FF1264A}"/>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6EC84292-0F5C-08C0-D781-C4A7A8FBA3F9}"/>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a:extLst>
              <a:ext uri="{FF2B5EF4-FFF2-40B4-BE49-F238E27FC236}">
                <a16:creationId xmlns:a16="http://schemas.microsoft.com/office/drawing/2014/main" id="{B9B1BD92-ACDC-236A-E815-4A85370391B5}"/>
              </a:ext>
            </a:extLst>
          </p:cNvPr>
          <p:cNvSpPr txBox="1"/>
          <p:nvPr/>
        </p:nvSpPr>
        <p:spPr>
          <a:xfrm>
            <a:off x="1669826" y="5201285"/>
            <a:ext cx="9968906" cy="13469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Restore to the original platform</a:t>
            </a:r>
          </a:p>
          <a:p>
            <a:pPr>
              <a:lnSpc>
                <a:spcPct val="150000"/>
              </a:lnSpc>
            </a:pPr>
            <a:r>
              <a:rPr lang="en-US" altLang="zh-CN" sz="1400" dirty="0">
                <a:latin typeface="微软雅黑" panose="020B0503020204020204" pitchFamily="34" charset="-122"/>
                <a:ea typeface="微软雅黑" panose="020B0503020204020204" pitchFamily="34" charset="-122"/>
              </a:rPr>
              <a:t>Non-Unified Configurations: The target storage/bus type is restored to match the source type by default.</a:t>
            </a:r>
            <a:br>
              <a:rPr lang="en-US" altLang="zh-CN" sz="1400" dirty="0">
                <a:latin typeface="微软雅黑" panose="020B0503020204020204" pitchFamily="34" charset="-122"/>
                <a:ea typeface="微软雅黑" panose="020B0503020204020204" pitchFamily="34" charset="-122"/>
              </a:rPr>
            </a:br>
            <a:r>
              <a:rPr lang="en-US" altLang="zh-CN" sz="1400" dirty="0">
                <a:latin typeface="微软雅黑" panose="020B0503020204020204" pitchFamily="34" charset="-122"/>
                <a:ea typeface="微软雅黑" panose="020B0503020204020204" pitchFamily="34" charset="-122"/>
              </a:rPr>
              <a:t>Unified Configurations: The target storage with the largest capacity is selected by default.</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Restore to another platform: The target storage is automatically selected as the one with the largest capacity</a:t>
            </a:r>
          </a:p>
        </p:txBody>
      </p:sp>
      <p:sp>
        <p:nvSpPr>
          <p:cNvPr id="7" name="文本框 6">
            <a:extLst>
              <a:ext uri="{FF2B5EF4-FFF2-40B4-BE49-F238E27FC236}">
                <a16:creationId xmlns:a16="http://schemas.microsoft.com/office/drawing/2014/main" id="{C8B6E250-E819-23BC-BD5D-694A1E087558}"/>
              </a:ext>
            </a:extLst>
          </p:cNvPr>
          <p:cNvSpPr txBox="1"/>
          <p:nvPr/>
        </p:nvSpPr>
        <p:spPr>
          <a:xfrm>
            <a:off x="568135" y="961535"/>
            <a:ext cx="4806505"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VM</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Configuration—</a:t>
            </a:r>
            <a:r>
              <a:rPr lang="en-US" altLang="zh-CN" b="1" dirty="0">
                <a:solidFill>
                  <a:srgbClr val="18BCC6"/>
                </a:solidFill>
              </a:rPr>
              <a:t>Disk Configuration</a:t>
            </a:r>
            <a:endParaRPr lang="zh-CN" altLang="en-US" b="1" dirty="0">
              <a:solidFill>
                <a:srgbClr val="18BCC6"/>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43CBB6A8-E962-0E54-2489-732014739CF1}"/>
              </a:ext>
            </a:extLst>
          </p:cNvPr>
          <p:cNvPicPr>
            <a:picLocks noChangeAspect="1"/>
          </p:cNvPicPr>
          <p:nvPr/>
        </p:nvPicPr>
        <p:blipFill>
          <a:blip r:embed="rId4"/>
          <a:stretch>
            <a:fillRect/>
          </a:stretch>
        </p:blipFill>
        <p:spPr>
          <a:xfrm>
            <a:off x="1669826" y="1330867"/>
            <a:ext cx="8852348" cy="3537396"/>
          </a:xfrm>
          <a:prstGeom prst="rect">
            <a:avLst/>
          </a:prstGeom>
        </p:spPr>
      </p:pic>
    </p:spTree>
    <p:custDataLst>
      <p:tags r:id="rId1"/>
    </p:custDataLst>
    <p:extLst>
      <p:ext uri="{BB962C8B-B14F-4D97-AF65-F5344CB8AC3E}">
        <p14:creationId xmlns:p14="http://schemas.microsoft.com/office/powerpoint/2010/main" val="71867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41132-8D79-5428-F903-15DBE6EF0088}"/>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3757BCF8-B19F-40EC-6F08-CAD2CFEE8809}"/>
              </a:ext>
            </a:extLst>
          </p:cNvPr>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4.1 Restore</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C91B3936-CB50-E291-7A56-FA5900143B63}"/>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CC580281-2F03-940C-2F48-7A387F9DC56E}"/>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2B3BBF0-4F61-B2EE-2AEF-2D50263ABC67}"/>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03B98565-B9D4-274C-3A35-34766FC4CB7D}"/>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6D55C525-32D7-BAFF-4B5B-8BF68B7BD8AB}"/>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DAA9A8C2-A1D6-0D30-EB36-1F40CA9E56CB}"/>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43F30EDF-ACEE-8C8C-582B-54841AA700BE}"/>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03D523E1-808F-7A9A-CBAB-536D5ED36540}"/>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198DC154-D100-9AE6-9647-D54B18D3BAB4}"/>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DF918B71-EBAA-0C3C-501A-D7558D282312}"/>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32499F65-E9FD-0F0B-5A8B-56F74DB3CE82}"/>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a:extLst>
              <a:ext uri="{FF2B5EF4-FFF2-40B4-BE49-F238E27FC236}">
                <a16:creationId xmlns:a16="http://schemas.microsoft.com/office/drawing/2014/main" id="{41BC52F9-D80F-00C8-EA74-0CB17A73C8F7}"/>
              </a:ext>
            </a:extLst>
          </p:cNvPr>
          <p:cNvSpPr txBox="1"/>
          <p:nvPr/>
        </p:nvSpPr>
        <p:spPr>
          <a:xfrm>
            <a:off x="568135" y="1657985"/>
            <a:ext cx="8662951" cy="3003515"/>
          </a:xfrm>
          <a:prstGeom prst="rect">
            <a:avLst/>
          </a:prstGeom>
          <a:noFill/>
        </p:spPr>
        <p:txBody>
          <a:bodyPr wrap="square"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Restore/Cross-Platform Restore Bus Type Selection</a:t>
            </a:r>
          </a:p>
          <a:p>
            <a:pPr>
              <a:lnSpc>
                <a:spcPct val="150000"/>
              </a:lnSpc>
            </a:pPr>
            <a:r>
              <a:rPr lang="en-US" altLang="zh-CN" sz="1600" dirty="0">
                <a:latin typeface="微软雅黑" panose="020B0503020204020204" pitchFamily="34" charset="-122"/>
                <a:ea typeface="微软雅黑" panose="020B0503020204020204" pitchFamily="34" charset="-122"/>
              </a:rPr>
              <a:t>For cross-platform disk restores, the bus type defaults to matching the source type.</a:t>
            </a:r>
          </a:p>
          <a:p>
            <a:pPr>
              <a:lnSpc>
                <a:spcPct val="150000"/>
              </a:lnSpc>
            </a:pPr>
            <a:r>
              <a:rPr lang="en-US" altLang="zh-CN" sz="1600" dirty="0">
                <a:latin typeface="微软雅黑" panose="020B0503020204020204" pitchFamily="34" charset="-122"/>
                <a:ea typeface="微软雅黑" panose="020B0503020204020204" pitchFamily="34" charset="-122"/>
              </a:rPr>
              <a:t>1. VMware SCSI and KVM SCSI bus types are not equivalent.</a:t>
            </a:r>
          </a:p>
          <a:p>
            <a:pPr>
              <a:lnSpc>
                <a:spcPct val="150000"/>
              </a:lnSpc>
            </a:pPr>
            <a:r>
              <a:rPr lang="en-US" altLang="zh-CN" sz="1600" dirty="0">
                <a:latin typeface="微软雅黑" panose="020B0503020204020204" pitchFamily="34" charset="-122"/>
                <a:ea typeface="微软雅黑" panose="020B0503020204020204" pitchFamily="34" charset="-122"/>
              </a:rPr>
              <a:t>2. If the source bus type does not match the target bus type, the disk bus type priority is: </a:t>
            </a:r>
            <a:r>
              <a:rPr lang="en-US" altLang="zh-CN" sz="1600" dirty="0" err="1">
                <a:latin typeface="微软雅黑" panose="020B0503020204020204" pitchFamily="34" charset="-122"/>
                <a:ea typeface="微软雅黑" panose="020B0503020204020204" pitchFamily="34" charset="-122"/>
              </a:rPr>
              <a:t>virtio</a:t>
            </a:r>
            <a:r>
              <a:rPr lang="en-US" altLang="zh-CN" sz="1600" dirty="0">
                <a:latin typeface="微软雅黑" panose="020B0503020204020204" pitchFamily="34" charset="-122"/>
                <a:ea typeface="微软雅黑" panose="020B0503020204020204" pitchFamily="34" charset="-122"/>
              </a:rPr>
              <a:t> -&gt; SCSI &gt; IDE.</a:t>
            </a:r>
          </a:p>
          <a:p>
            <a:pPr>
              <a:lnSpc>
                <a:spcPct val="150000"/>
              </a:lnSpc>
            </a:pPr>
            <a:r>
              <a:rPr lang="en-US" altLang="zh-CN" sz="1600" dirty="0">
                <a:latin typeface="微软雅黑" panose="020B0503020204020204" pitchFamily="34" charset="-122"/>
                <a:ea typeface="微软雅黑" panose="020B0503020204020204" pitchFamily="34" charset="-122"/>
              </a:rPr>
              <a:t>3. Restore to VMware priority:</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Linux: VMware Paravirtual SCSI</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Windows: LSI Logic SAS</a:t>
            </a:r>
            <a:endParaRPr lang="zh-CN" altLang="en-US" sz="16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B247C9C6-11EC-E202-B14F-E8309A8A6E8A}"/>
              </a:ext>
            </a:extLst>
          </p:cNvPr>
          <p:cNvSpPr txBox="1"/>
          <p:nvPr/>
        </p:nvSpPr>
        <p:spPr>
          <a:xfrm>
            <a:off x="568135" y="961535"/>
            <a:ext cx="4806505"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VM</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Configuration—</a:t>
            </a:r>
            <a:r>
              <a:rPr lang="en-US" altLang="zh-CN" b="1" dirty="0">
                <a:solidFill>
                  <a:srgbClr val="18BCC6"/>
                </a:solidFill>
              </a:rPr>
              <a:t>Disk Configuration</a:t>
            </a:r>
            <a:endParaRPr lang="zh-CN" altLang="en-US" b="1" dirty="0">
              <a:solidFill>
                <a:srgbClr val="18BCC6"/>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528214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FE230-6BCD-35C9-9A6F-8D1BD5598745}"/>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97B6CBAF-7861-E569-96D0-4BF54DD689B2}"/>
              </a:ext>
            </a:extLst>
          </p:cNvPr>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4.1 Restore</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536C7062-07D5-4EC3-209B-3B907819A094}"/>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BFCA66FB-1CF7-148B-154F-49CF075560BF}"/>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9E7324D2-D1AC-E44A-1CB6-21C7D7903618}"/>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C8E9D6D7-3EA7-0292-BAE4-A6CCCF69F4B7}"/>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AC1C52DB-B2CB-AB28-C775-89C60138EAE4}"/>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6F9B9CE4-7D79-9326-4432-9EAD3E30B4EF}"/>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60B28168-B9D1-5A7D-19D9-9D4BDF38CC0D}"/>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48446C43-D9EF-12F9-2D41-D1D37C922F02}"/>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D67944ED-FF88-E812-FA87-3F1E526338FF}"/>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3E07294E-7213-F6F6-1F79-6A56DA4EF7B2}"/>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03CADBA6-B576-6D54-FBDC-5E8AFBF02B42}"/>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a:extLst>
              <a:ext uri="{FF2B5EF4-FFF2-40B4-BE49-F238E27FC236}">
                <a16:creationId xmlns:a16="http://schemas.microsoft.com/office/drawing/2014/main" id="{E041F464-D8CA-C75C-60E2-26063FED4478}"/>
              </a:ext>
            </a:extLst>
          </p:cNvPr>
          <p:cNvSpPr txBox="1"/>
          <p:nvPr/>
        </p:nvSpPr>
        <p:spPr>
          <a:xfrm>
            <a:off x="581589" y="1332335"/>
            <a:ext cx="4888142" cy="1346907"/>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Network configuration is disabled by default.</a:t>
            </a:r>
          </a:p>
          <a:p>
            <a:pPr>
              <a:lnSpc>
                <a:spcPct val="150000"/>
              </a:lnSpc>
            </a:pPr>
            <a:r>
              <a:rPr lang="en-US" altLang="zh-CN" sz="1400" dirty="0">
                <a:latin typeface="微软雅黑" panose="020B0503020204020204" pitchFamily="34" charset="-122"/>
                <a:ea typeface="微软雅黑" panose="020B0503020204020204" pitchFamily="34" charset="-122"/>
              </a:rPr>
              <a:t>When enabled, IPv4/IPv6 is configured automatically by default (i.e., DHCP); select “Manual” to configure a static IP address manually.</a:t>
            </a:r>
            <a:endParaRPr lang="zh-CN" altLang="en-US" sz="14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22710486-8AAC-EE4A-6749-2020C1CC5896}"/>
              </a:ext>
            </a:extLst>
          </p:cNvPr>
          <p:cNvSpPr txBox="1"/>
          <p:nvPr/>
        </p:nvSpPr>
        <p:spPr>
          <a:xfrm>
            <a:off x="568135" y="899334"/>
            <a:ext cx="5240527"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VM</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Configuration—Network Configuration</a:t>
            </a:r>
            <a:endParaRPr lang="zh-CN" altLang="en-US" b="1" dirty="0">
              <a:solidFill>
                <a:srgbClr val="18BCC6"/>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57E9BB76-19D1-F571-9D63-2BAA0617A819}"/>
              </a:ext>
            </a:extLst>
          </p:cNvPr>
          <p:cNvSpPr txBox="1"/>
          <p:nvPr/>
        </p:nvSpPr>
        <p:spPr>
          <a:xfrm>
            <a:off x="6028798" y="899334"/>
            <a:ext cx="5747565"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VM</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Configuration—Advanced—System Settings</a:t>
            </a:r>
            <a:endParaRPr lang="zh-CN" altLang="en-US" b="1" dirty="0">
              <a:solidFill>
                <a:srgbClr val="18BCC6"/>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773C973C-22FD-7C0F-25EE-EF8EC68662AF}"/>
              </a:ext>
            </a:extLst>
          </p:cNvPr>
          <p:cNvSpPr txBox="1"/>
          <p:nvPr/>
        </p:nvSpPr>
        <p:spPr>
          <a:xfrm>
            <a:off x="6028797" y="1337877"/>
            <a:ext cx="6043597" cy="29627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Power on after the recovery</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Reset the hostname (change the hostname/computer name of the virtual machine after restoration)</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Reset BIOS UUID (This feature is available only for </a:t>
            </a:r>
            <a:r>
              <a:rPr lang="en-US" altLang="zh-CN" sz="1400" u="sng" dirty="0">
                <a:latin typeface="微软雅黑" panose="020B0503020204020204" pitchFamily="34" charset="-122"/>
                <a:ea typeface="微软雅黑" panose="020B0503020204020204" pitchFamily="34" charset="-122"/>
              </a:rPr>
              <a:t>cross-platform recovery and instant recovery to the VMware platform</a:t>
            </a:r>
            <a:r>
              <a:rPr lang="en-US" altLang="zh-CN" sz="1400" dirty="0">
                <a:latin typeface="微软雅黑" panose="020B0503020204020204" pitchFamily="34" charset="-122"/>
                <a:ea typeface="微软雅黑" panose="020B0503020204020204" pitchFamily="34" charset="-122"/>
              </a:rPr>
              <a:t>, and is enabled by default. Disable this option if you need to preserve the original machine's BIOS UUID. This applies to situations where software licensing is tied to the BIOS UUID and the BIOS UUID must be retained when restoring the virtual machine.)</a:t>
            </a:r>
            <a:endParaRPr lang="zh-CN" altLang="en-US" sz="1400" dirty="0">
              <a:latin typeface="微软雅黑" panose="020B0503020204020204" pitchFamily="34" charset="-122"/>
              <a:ea typeface="微软雅黑" panose="020B0503020204020204" pitchFamily="34" charset="-122"/>
            </a:endParaRPr>
          </a:p>
        </p:txBody>
      </p:sp>
      <p:cxnSp>
        <p:nvCxnSpPr>
          <p:cNvPr id="16" name="直接连接符 15">
            <a:extLst>
              <a:ext uri="{FF2B5EF4-FFF2-40B4-BE49-F238E27FC236}">
                <a16:creationId xmlns:a16="http://schemas.microsoft.com/office/drawing/2014/main" id="{8FAC7687-5F80-B3E4-E953-D6F4761489A1}"/>
              </a:ext>
            </a:extLst>
          </p:cNvPr>
          <p:cNvCxnSpPr>
            <a:cxnSpLocks/>
          </p:cNvCxnSpPr>
          <p:nvPr/>
        </p:nvCxnSpPr>
        <p:spPr>
          <a:xfrm>
            <a:off x="5808663" y="664850"/>
            <a:ext cx="0" cy="5940000"/>
          </a:xfrm>
          <a:prstGeom prst="line">
            <a:avLst/>
          </a:prstGeom>
          <a:ln w="19050">
            <a:gradFill>
              <a:gsLst>
                <a:gs pos="0">
                  <a:schemeClr val="accent1">
                    <a:lumMod val="5000"/>
                    <a:lumOff val="95000"/>
                  </a:schemeClr>
                </a:gs>
                <a:gs pos="100000">
                  <a:srgbClr val="ADE4EA"/>
                </a:gs>
                <a:gs pos="35000">
                  <a:srgbClr val="47BFFD"/>
                </a:gs>
                <a:gs pos="68000">
                  <a:srgbClr val="18BCC6"/>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0809DC23-21EA-E66A-460C-5EB26D1D8F65}"/>
              </a:ext>
            </a:extLst>
          </p:cNvPr>
          <p:cNvPicPr>
            <a:picLocks noChangeAspect="1"/>
          </p:cNvPicPr>
          <p:nvPr/>
        </p:nvPicPr>
        <p:blipFill>
          <a:blip r:embed="rId3"/>
          <a:stretch>
            <a:fillRect/>
          </a:stretch>
        </p:blipFill>
        <p:spPr>
          <a:xfrm>
            <a:off x="412561" y="2742911"/>
            <a:ext cx="5057170" cy="3543300"/>
          </a:xfrm>
          <a:prstGeom prst="rect">
            <a:avLst/>
          </a:prstGeom>
        </p:spPr>
      </p:pic>
      <p:pic>
        <p:nvPicPr>
          <p:cNvPr id="8" name="图片 7">
            <a:extLst>
              <a:ext uri="{FF2B5EF4-FFF2-40B4-BE49-F238E27FC236}">
                <a16:creationId xmlns:a16="http://schemas.microsoft.com/office/drawing/2014/main" id="{F1A9EF70-92DA-5E78-D171-0ED164DC54B4}"/>
              </a:ext>
            </a:extLst>
          </p:cNvPr>
          <p:cNvPicPr>
            <a:picLocks noChangeAspect="1"/>
          </p:cNvPicPr>
          <p:nvPr/>
        </p:nvPicPr>
        <p:blipFill>
          <a:blip r:embed="rId4"/>
          <a:stretch>
            <a:fillRect/>
          </a:stretch>
        </p:blipFill>
        <p:spPr>
          <a:xfrm>
            <a:off x="5957709" y="4395672"/>
            <a:ext cx="5889741" cy="2091285"/>
          </a:xfrm>
          <a:prstGeom prst="rect">
            <a:avLst/>
          </a:prstGeom>
        </p:spPr>
      </p:pic>
    </p:spTree>
    <p:custDataLst>
      <p:tags r:id="rId1"/>
    </p:custDataLst>
    <p:extLst>
      <p:ext uri="{BB962C8B-B14F-4D97-AF65-F5344CB8AC3E}">
        <p14:creationId xmlns:p14="http://schemas.microsoft.com/office/powerpoint/2010/main" val="331324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custDataLst>
              <p:tags r:id="rId2"/>
            </p:custDataLst>
          </p:nvPr>
        </p:nvSpPr>
        <p:spPr>
          <a:xfrm>
            <a:off x="1407160" y="2198370"/>
            <a:ext cx="1638935" cy="460375"/>
          </a:xfrm>
          <a:prstGeom prst="rect">
            <a:avLst/>
          </a:prstGeom>
          <a:noFill/>
        </p:spPr>
        <p:txBody>
          <a:bodyPr wrap="square" rtlCol="0">
            <a:spAutoFit/>
          </a:bodyPr>
          <a:lstStyle/>
          <a:p>
            <a:pPr lvl="0" algn="l">
              <a:buClrTx/>
              <a:buSzTx/>
              <a:buFontTx/>
            </a:pPr>
            <a:r>
              <a:rPr lang="en-US" sz="2400" b="1" spc="100">
                <a:solidFill>
                  <a:srgbClr val="1E4156"/>
                </a:solidFill>
                <a:uFillTx/>
                <a:latin typeface="微软雅黑" panose="020B0503020204020204" charset="-122"/>
                <a:ea typeface="微软雅黑" panose="020B0503020204020204" charset="-122"/>
                <a:cs typeface="微软雅黑" panose="020B0503020204020204" charset="-122"/>
                <a:sym typeface="+mn-ea"/>
              </a:rPr>
              <a:t>PART 01</a:t>
            </a:r>
          </a:p>
        </p:txBody>
      </p:sp>
      <p:sp>
        <p:nvSpPr>
          <p:cNvPr id="32" name="文本框 31"/>
          <p:cNvSpPr txBox="1"/>
          <p:nvPr>
            <p:custDataLst>
              <p:tags r:id="rId3"/>
            </p:custDataLst>
          </p:nvPr>
        </p:nvSpPr>
        <p:spPr>
          <a:xfrm>
            <a:off x="3136900" y="2198370"/>
            <a:ext cx="3838058" cy="461665"/>
          </a:xfrm>
          <a:prstGeom prst="rect">
            <a:avLst/>
          </a:prstGeom>
          <a:noFill/>
        </p:spPr>
        <p:txBody>
          <a:bodyPr wrap="square" rtlCol="0">
            <a:spAutoFit/>
          </a:bodyPr>
          <a:lstStyle/>
          <a:p>
            <a:r>
              <a:rPr lang="en-US" altLang="zh-CN" sz="2400" b="1" spc="100" dirty="0">
                <a:solidFill>
                  <a:srgbClr val="1E4156"/>
                </a:solidFill>
                <a:uFillTx/>
                <a:latin typeface="微软雅黑" panose="020B0503020204020204" charset="-122"/>
                <a:ea typeface="微软雅黑" panose="020B0503020204020204" charset="-122"/>
                <a:cs typeface="微软雅黑" panose="020B0503020204020204" charset="-122"/>
              </a:rPr>
              <a:t>V</a:t>
            </a:r>
            <a:r>
              <a:rPr lang="en-US" altLang="zh-CN" sz="2400" b="1" spc="100" dirty="0">
                <a:solidFill>
                  <a:srgbClr val="1E4156"/>
                </a:solidFill>
                <a:latin typeface="微软雅黑" panose="020B0503020204020204" charset="-122"/>
                <a:ea typeface="微软雅黑" panose="020B0503020204020204" charset="-122"/>
                <a:cs typeface="微软雅黑" panose="020B0503020204020204" charset="-122"/>
              </a:rPr>
              <a:t>M</a:t>
            </a:r>
            <a:r>
              <a:rPr lang="en-US" altLang="zh-CN" sz="2400" b="1" spc="100" dirty="0">
                <a:solidFill>
                  <a:srgbClr val="1E4156"/>
                </a:solidFill>
                <a:uFillTx/>
                <a:latin typeface="微软雅黑" panose="020B0503020204020204" charset="-122"/>
                <a:ea typeface="微软雅黑" panose="020B0503020204020204" charset="-122"/>
                <a:cs typeface="微软雅黑" panose="020B0503020204020204" charset="-122"/>
              </a:rPr>
              <a:t>ware</a:t>
            </a:r>
            <a:r>
              <a:rPr lang="zh-CN" altLang="en-US" sz="2400" b="1" spc="100" dirty="0">
                <a:solidFill>
                  <a:srgbClr val="1E4156"/>
                </a:solidFill>
                <a:uFillTx/>
                <a:latin typeface="微软雅黑" panose="020B0503020204020204" charset="-122"/>
                <a:ea typeface="微软雅黑" panose="020B0503020204020204" charset="-122"/>
                <a:cs typeface="微软雅黑" panose="020B0503020204020204" charset="-122"/>
              </a:rPr>
              <a:t> </a:t>
            </a:r>
            <a:r>
              <a:rPr lang="en-US" altLang="zh-CN" sz="2400" b="1" spc="100" dirty="0">
                <a:solidFill>
                  <a:srgbClr val="1E4156"/>
                </a:solidFill>
                <a:uFillTx/>
                <a:latin typeface="微软雅黑" panose="020B0503020204020204" charset="-122"/>
                <a:ea typeface="微软雅黑" panose="020B0503020204020204" charset="-122"/>
                <a:cs typeface="微软雅黑" panose="020B0503020204020204" charset="-122"/>
              </a:rPr>
              <a:t>Expansion</a:t>
            </a:r>
            <a:endParaRPr lang="zh-CN" altLang="en-US" sz="2400" b="1" spc="100" dirty="0">
              <a:solidFill>
                <a:srgbClr val="1E4156"/>
              </a:solidFill>
              <a:uFillTx/>
              <a:latin typeface="微软雅黑" panose="020B0503020204020204" charset="-122"/>
              <a:ea typeface="微软雅黑" panose="020B0503020204020204" charset="-122"/>
              <a:cs typeface="微软雅黑" panose="020B0503020204020204" charset="-122"/>
            </a:endParaRPr>
          </a:p>
        </p:txBody>
      </p:sp>
      <p:sp>
        <p:nvSpPr>
          <p:cNvPr id="33" name="文本框 32"/>
          <p:cNvSpPr txBox="1"/>
          <p:nvPr>
            <p:custDataLst>
              <p:tags r:id="rId4"/>
            </p:custDataLst>
          </p:nvPr>
        </p:nvSpPr>
        <p:spPr>
          <a:xfrm>
            <a:off x="1407160" y="2947035"/>
            <a:ext cx="1638935" cy="460375"/>
          </a:xfrm>
          <a:prstGeom prst="rect">
            <a:avLst/>
          </a:prstGeom>
          <a:noFill/>
        </p:spPr>
        <p:txBody>
          <a:bodyPr wrap="square" rtlCol="0">
            <a:spAutoFit/>
          </a:bodyPr>
          <a:lstStyle/>
          <a:p>
            <a:pPr lvl="0" algn="l">
              <a:buClrTx/>
              <a:buSzTx/>
              <a:buFontTx/>
            </a:pPr>
            <a:r>
              <a:rPr lang="en-US" sz="2400" b="1" spc="100">
                <a:solidFill>
                  <a:srgbClr val="1E4156"/>
                </a:solidFill>
                <a:uFillTx/>
                <a:latin typeface="微软雅黑" panose="020B0503020204020204" charset="-122"/>
                <a:ea typeface="微软雅黑" panose="020B0503020204020204" charset="-122"/>
                <a:cs typeface="微软雅黑" panose="020B0503020204020204" charset="-122"/>
                <a:sym typeface="+mn-ea"/>
              </a:rPr>
              <a:t>PART 02</a:t>
            </a:r>
          </a:p>
        </p:txBody>
      </p:sp>
      <p:sp>
        <p:nvSpPr>
          <p:cNvPr id="34" name="文本框 33"/>
          <p:cNvSpPr txBox="1"/>
          <p:nvPr>
            <p:custDataLst>
              <p:tags r:id="rId5"/>
            </p:custDataLst>
          </p:nvPr>
        </p:nvSpPr>
        <p:spPr>
          <a:xfrm>
            <a:off x="3136900" y="2947035"/>
            <a:ext cx="5975202" cy="461665"/>
          </a:xfrm>
          <a:prstGeom prst="rect">
            <a:avLst/>
          </a:prstGeom>
          <a:noFill/>
        </p:spPr>
        <p:txBody>
          <a:bodyPr wrap="square" rtlCol="0">
            <a:spAutoFit/>
          </a:bodyPr>
          <a:lstStyle/>
          <a:p>
            <a:r>
              <a:rPr lang="en-US" altLang="zh-CN" sz="2400" b="1" spc="100" dirty="0">
                <a:solidFill>
                  <a:srgbClr val="1E4156"/>
                </a:solidFill>
                <a:latin typeface="微软雅黑" panose="020B0503020204020204" charset="-122"/>
                <a:ea typeface="微软雅黑" panose="020B0503020204020204" charset="-122"/>
                <a:cs typeface="微软雅黑" panose="020B0503020204020204" charset="-122"/>
                <a:sym typeface="+mn-ea"/>
              </a:rPr>
              <a:t>Backup Chain Merge Optimization</a:t>
            </a:r>
            <a:endParaRPr lang="zh-CN" altLang="en-US" sz="2400" b="1" spc="100" dirty="0">
              <a:solidFill>
                <a:srgbClr val="1E4156"/>
              </a:solidFill>
              <a:uFillTx/>
              <a:latin typeface="微软雅黑" panose="020B0503020204020204" charset="-122"/>
              <a:ea typeface="微软雅黑" panose="020B0503020204020204" charset="-122"/>
              <a:cs typeface="微软雅黑" panose="020B0503020204020204" charset="-122"/>
              <a:sym typeface="+mn-ea"/>
            </a:endParaRPr>
          </a:p>
        </p:txBody>
      </p:sp>
      <p:sp>
        <p:nvSpPr>
          <p:cNvPr id="35" name="文本框 34"/>
          <p:cNvSpPr txBox="1"/>
          <p:nvPr>
            <p:custDataLst>
              <p:tags r:id="rId6"/>
            </p:custDataLst>
          </p:nvPr>
        </p:nvSpPr>
        <p:spPr>
          <a:xfrm>
            <a:off x="1407160" y="3695700"/>
            <a:ext cx="1638935" cy="460375"/>
          </a:xfrm>
          <a:prstGeom prst="rect">
            <a:avLst/>
          </a:prstGeom>
          <a:noFill/>
        </p:spPr>
        <p:txBody>
          <a:bodyPr wrap="square" rtlCol="0">
            <a:spAutoFit/>
          </a:bodyPr>
          <a:lstStyle/>
          <a:p>
            <a:r>
              <a:rPr lang="en-US" sz="2400" b="1" spc="100">
                <a:solidFill>
                  <a:srgbClr val="1E4156"/>
                </a:solidFill>
                <a:uFillTx/>
                <a:latin typeface="微软雅黑" panose="020B0503020204020204" charset="-122"/>
                <a:ea typeface="微软雅黑" panose="020B0503020204020204" charset="-122"/>
                <a:cs typeface="微软雅黑" panose="020B0503020204020204" charset="-122"/>
              </a:rPr>
              <a:t>PART 03</a:t>
            </a:r>
          </a:p>
        </p:txBody>
      </p:sp>
      <p:sp>
        <p:nvSpPr>
          <p:cNvPr id="36" name="文本框 35"/>
          <p:cNvSpPr txBox="1"/>
          <p:nvPr>
            <p:custDataLst>
              <p:tags r:id="rId7"/>
            </p:custDataLst>
          </p:nvPr>
        </p:nvSpPr>
        <p:spPr>
          <a:xfrm>
            <a:off x="3136900" y="3695700"/>
            <a:ext cx="5358514" cy="461665"/>
          </a:xfrm>
          <a:prstGeom prst="rect">
            <a:avLst/>
          </a:prstGeom>
          <a:noFill/>
        </p:spPr>
        <p:txBody>
          <a:bodyPr wrap="square" rtlCol="0">
            <a:spAutoFit/>
          </a:bodyPr>
          <a:lstStyle/>
          <a:p>
            <a:r>
              <a:rPr lang="en-US" altLang="zh-CN" sz="2400" b="1" spc="100" dirty="0">
                <a:solidFill>
                  <a:srgbClr val="1E4156"/>
                </a:solidFill>
                <a:uFillTx/>
                <a:latin typeface="微软雅黑" panose="020B0503020204020204" charset="-122"/>
                <a:ea typeface="微软雅黑" panose="020B0503020204020204" charset="-122"/>
                <a:cs typeface="微软雅黑" panose="020B0503020204020204" charset="-122"/>
              </a:rPr>
              <a:t>Backup Function Expansion</a:t>
            </a:r>
            <a:endParaRPr lang="zh-CN" altLang="en-US" sz="2400" b="1" spc="100" dirty="0">
              <a:solidFill>
                <a:srgbClr val="1E4156"/>
              </a:solidFill>
              <a:uFillTx/>
              <a:latin typeface="微软雅黑" panose="020B0503020204020204" charset="-122"/>
              <a:ea typeface="微软雅黑" panose="020B0503020204020204" charset="-122"/>
              <a:cs typeface="微软雅黑" panose="020B0503020204020204" charset="-122"/>
            </a:endParaRPr>
          </a:p>
        </p:txBody>
      </p:sp>
      <p:sp>
        <p:nvSpPr>
          <p:cNvPr id="37" name="文本框 36"/>
          <p:cNvSpPr txBox="1"/>
          <p:nvPr>
            <p:custDataLst>
              <p:tags r:id="rId8"/>
            </p:custDataLst>
          </p:nvPr>
        </p:nvSpPr>
        <p:spPr>
          <a:xfrm>
            <a:off x="1407160" y="4444365"/>
            <a:ext cx="1638935" cy="460375"/>
          </a:xfrm>
          <a:prstGeom prst="rect">
            <a:avLst/>
          </a:prstGeom>
          <a:noFill/>
        </p:spPr>
        <p:txBody>
          <a:bodyPr wrap="square" rtlCol="0">
            <a:spAutoFit/>
          </a:bodyPr>
          <a:lstStyle/>
          <a:p>
            <a:pPr lvl="0" algn="l">
              <a:buClrTx/>
              <a:buSzTx/>
              <a:buFontTx/>
            </a:pPr>
            <a:r>
              <a:rPr lang="en-US" sz="2400" b="1" spc="100" dirty="0">
                <a:solidFill>
                  <a:srgbClr val="1E4156"/>
                </a:solidFill>
                <a:uFillTx/>
                <a:latin typeface="微软雅黑" panose="020B0503020204020204" charset="-122"/>
                <a:ea typeface="微软雅黑" panose="020B0503020204020204" charset="-122"/>
                <a:cs typeface="微软雅黑" panose="020B0503020204020204" charset="-122"/>
                <a:sym typeface="+mn-ea"/>
              </a:rPr>
              <a:t>PART 04</a:t>
            </a:r>
          </a:p>
        </p:txBody>
      </p:sp>
      <p:sp>
        <p:nvSpPr>
          <p:cNvPr id="38" name="文本框 37"/>
          <p:cNvSpPr txBox="1"/>
          <p:nvPr>
            <p:custDataLst>
              <p:tags r:id="rId9"/>
            </p:custDataLst>
          </p:nvPr>
        </p:nvSpPr>
        <p:spPr>
          <a:xfrm>
            <a:off x="3136900" y="4444365"/>
            <a:ext cx="5103458" cy="461665"/>
          </a:xfrm>
          <a:prstGeom prst="rect">
            <a:avLst/>
          </a:prstGeom>
          <a:noFill/>
        </p:spPr>
        <p:txBody>
          <a:bodyPr wrap="square" rtlCol="0">
            <a:spAutoFit/>
          </a:bodyPr>
          <a:lstStyle/>
          <a:p>
            <a:r>
              <a:rPr lang="en-US" altLang="zh-CN" sz="2400" b="1" spc="100" dirty="0">
                <a:solidFill>
                  <a:srgbClr val="1E4156"/>
                </a:solidFill>
                <a:latin typeface="微软雅黑" panose="020B0503020204020204" charset="-122"/>
                <a:ea typeface="微软雅黑" panose="020B0503020204020204" charset="-122"/>
                <a:cs typeface="微软雅黑" panose="020B0503020204020204" charset="-122"/>
              </a:rPr>
              <a:t>Recovery Function Expansion</a:t>
            </a:r>
            <a:endParaRPr lang="zh-CN" altLang="en-US" sz="2400" b="1" spc="100" dirty="0">
              <a:solidFill>
                <a:srgbClr val="1E4156"/>
              </a:solidFill>
              <a:latin typeface="微软雅黑" panose="020B0503020204020204" charset="-122"/>
              <a:ea typeface="微软雅黑" panose="020B0503020204020204" charset="-122"/>
              <a:cs typeface="微软雅黑" panose="020B0503020204020204" charset="-122"/>
            </a:endParaRPr>
          </a:p>
        </p:txBody>
      </p:sp>
      <p:sp>
        <p:nvSpPr>
          <p:cNvPr id="42" name="文本框 41"/>
          <p:cNvSpPr txBox="1"/>
          <p:nvPr/>
        </p:nvSpPr>
        <p:spPr>
          <a:xfrm>
            <a:off x="1313180" y="948690"/>
            <a:ext cx="2566093" cy="707886"/>
          </a:xfrm>
          <a:prstGeom prst="rect">
            <a:avLst/>
          </a:prstGeom>
          <a:noFill/>
        </p:spPr>
        <p:txBody>
          <a:bodyPr wrap="square" rtlCol="0">
            <a:spAutoFit/>
          </a:bodyPr>
          <a:lstStyle/>
          <a:p>
            <a:r>
              <a:rPr lang="en-US" altLang="zh-CN" sz="4000" b="1" dirty="0">
                <a:solidFill>
                  <a:srgbClr val="1E4156"/>
                </a:solidFill>
                <a:latin typeface="微软雅黑" panose="020B0503020204020204" charset="-122"/>
                <a:ea typeface="微软雅黑" panose="020B0503020204020204" charset="-122"/>
                <a:cs typeface="微软雅黑" panose="020B0503020204020204" charset="-122"/>
              </a:rPr>
              <a:t>Contents</a:t>
            </a:r>
            <a:endParaRPr lang="zh-CN" altLang="en-US" sz="4000" b="1" dirty="0">
              <a:solidFill>
                <a:srgbClr val="1E4156"/>
              </a:solidFill>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1435100" y="1779240"/>
            <a:ext cx="1728000" cy="64800"/>
          </a:xfrm>
          <a:prstGeom prst="rect">
            <a:avLst/>
          </a:prstGeom>
          <a:gradFill>
            <a:gsLst>
              <a:gs pos="40000">
                <a:srgbClr val="24BBE5">
                  <a:alpha val="59000"/>
                </a:srgbClr>
              </a:gs>
              <a:gs pos="0">
                <a:srgbClr val="2CB1F0">
                  <a:alpha val="0"/>
                </a:srgbClr>
              </a:gs>
              <a:gs pos="71000">
                <a:srgbClr val="5FE4EB"/>
              </a:gs>
              <a:gs pos="100000">
                <a:srgbClr val="1CC5D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文本框 2">
            <a:extLst>
              <a:ext uri="{FF2B5EF4-FFF2-40B4-BE49-F238E27FC236}">
                <a16:creationId xmlns:a16="http://schemas.microsoft.com/office/drawing/2014/main" id="{02285F58-5856-21B2-D244-961F23198F92}"/>
              </a:ext>
            </a:extLst>
          </p:cNvPr>
          <p:cNvSpPr txBox="1"/>
          <p:nvPr>
            <p:custDataLst>
              <p:tags r:id="rId10"/>
            </p:custDataLst>
          </p:nvPr>
        </p:nvSpPr>
        <p:spPr>
          <a:xfrm>
            <a:off x="1407160" y="5191740"/>
            <a:ext cx="1638935" cy="460375"/>
          </a:xfrm>
          <a:prstGeom prst="rect">
            <a:avLst/>
          </a:prstGeom>
          <a:noFill/>
        </p:spPr>
        <p:txBody>
          <a:bodyPr wrap="square" rtlCol="0">
            <a:spAutoFit/>
          </a:bodyPr>
          <a:lstStyle/>
          <a:p>
            <a:pPr lvl="0" algn="l">
              <a:buClrTx/>
              <a:buSzTx/>
              <a:buFontTx/>
            </a:pPr>
            <a:r>
              <a:rPr lang="en-US" sz="2400" b="1" spc="100" dirty="0">
                <a:solidFill>
                  <a:srgbClr val="1E4156"/>
                </a:solidFill>
                <a:uFillTx/>
                <a:latin typeface="微软雅黑" panose="020B0503020204020204" charset="-122"/>
                <a:ea typeface="微软雅黑" panose="020B0503020204020204" charset="-122"/>
                <a:cs typeface="微软雅黑" panose="020B0503020204020204" charset="-122"/>
                <a:sym typeface="+mn-ea"/>
              </a:rPr>
              <a:t>PART 05</a:t>
            </a:r>
          </a:p>
        </p:txBody>
      </p:sp>
      <p:sp>
        <p:nvSpPr>
          <p:cNvPr id="4" name="文本框 3">
            <a:extLst>
              <a:ext uri="{FF2B5EF4-FFF2-40B4-BE49-F238E27FC236}">
                <a16:creationId xmlns:a16="http://schemas.microsoft.com/office/drawing/2014/main" id="{E48CBFEA-404C-61B5-FD7F-3DD2B00D5762}"/>
              </a:ext>
            </a:extLst>
          </p:cNvPr>
          <p:cNvSpPr txBox="1"/>
          <p:nvPr>
            <p:custDataLst>
              <p:tags r:id="rId11"/>
            </p:custDataLst>
          </p:nvPr>
        </p:nvSpPr>
        <p:spPr>
          <a:xfrm>
            <a:off x="3136900" y="5191740"/>
            <a:ext cx="5103458" cy="461665"/>
          </a:xfrm>
          <a:prstGeom prst="rect">
            <a:avLst/>
          </a:prstGeom>
          <a:noFill/>
        </p:spPr>
        <p:txBody>
          <a:bodyPr wrap="square" rtlCol="0">
            <a:spAutoFit/>
          </a:bodyPr>
          <a:lstStyle/>
          <a:p>
            <a:r>
              <a:rPr lang="en-US" altLang="zh-CN" sz="2400" b="1" spc="100" dirty="0">
                <a:solidFill>
                  <a:srgbClr val="1E4156"/>
                </a:solidFill>
                <a:latin typeface="微软雅黑" panose="020B0503020204020204" charset="-122"/>
                <a:ea typeface="微软雅黑" panose="020B0503020204020204" charset="-122"/>
                <a:cs typeface="微软雅黑" panose="020B0503020204020204" charset="-122"/>
              </a:rPr>
              <a:t>Data</a:t>
            </a:r>
            <a:r>
              <a:rPr lang="zh-CN" altLang="en-US" sz="2400" b="1" spc="100" dirty="0">
                <a:solidFill>
                  <a:srgbClr val="1E4156"/>
                </a:solidFill>
                <a:latin typeface="微软雅黑" panose="020B0503020204020204" charset="-122"/>
                <a:ea typeface="微软雅黑" panose="020B0503020204020204" charset="-122"/>
                <a:cs typeface="微软雅黑" panose="020B0503020204020204" charset="-122"/>
              </a:rPr>
              <a:t> </a:t>
            </a:r>
            <a:r>
              <a:rPr lang="en-US" altLang="zh-CN" sz="2400" b="1" spc="100" dirty="0">
                <a:solidFill>
                  <a:srgbClr val="1E4156"/>
                </a:solidFill>
                <a:latin typeface="微软雅黑" panose="020B0503020204020204" charset="-122"/>
                <a:ea typeface="微软雅黑" panose="020B0503020204020204" charset="-122"/>
                <a:cs typeface="微软雅黑" panose="020B0503020204020204" charset="-122"/>
              </a:rPr>
              <a:t>Verification</a:t>
            </a:r>
            <a:endParaRPr lang="zh-CN" altLang="en-US" sz="2400" b="1" spc="100" dirty="0">
              <a:solidFill>
                <a:srgbClr val="1E4156"/>
              </a:solidFill>
              <a:latin typeface="微软雅黑" panose="020B0503020204020204" charset="-122"/>
              <a:ea typeface="微软雅黑" panose="020B0503020204020204" charset="-122"/>
              <a:cs typeface="微软雅黑" panose="020B0503020204020204" charset="-122"/>
            </a:endParaRPr>
          </a:p>
        </p:txBody>
      </p:sp>
      <p:sp>
        <p:nvSpPr>
          <p:cNvPr id="5" name="文本框 4">
            <a:extLst>
              <a:ext uri="{FF2B5EF4-FFF2-40B4-BE49-F238E27FC236}">
                <a16:creationId xmlns:a16="http://schemas.microsoft.com/office/drawing/2014/main" id="{69974C9A-313B-CCD0-5E89-F4FA349C319A}"/>
              </a:ext>
            </a:extLst>
          </p:cNvPr>
          <p:cNvSpPr txBox="1"/>
          <p:nvPr>
            <p:custDataLst>
              <p:tags r:id="rId12"/>
            </p:custDataLst>
          </p:nvPr>
        </p:nvSpPr>
        <p:spPr>
          <a:xfrm>
            <a:off x="1407160" y="5937825"/>
            <a:ext cx="1638935" cy="460375"/>
          </a:xfrm>
          <a:prstGeom prst="rect">
            <a:avLst/>
          </a:prstGeom>
          <a:noFill/>
        </p:spPr>
        <p:txBody>
          <a:bodyPr wrap="square" rtlCol="0">
            <a:spAutoFit/>
          </a:bodyPr>
          <a:lstStyle/>
          <a:p>
            <a:pPr lvl="0" algn="l">
              <a:buClrTx/>
              <a:buSzTx/>
              <a:buFontTx/>
            </a:pPr>
            <a:r>
              <a:rPr lang="en-US" sz="2400" b="1" spc="100" dirty="0">
                <a:solidFill>
                  <a:srgbClr val="1E4156"/>
                </a:solidFill>
                <a:uFillTx/>
                <a:latin typeface="微软雅黑" panose="020B0503020204020204" charset="-122"/>
                <a:ea typeface="微软雅黑" panose="020B0503020204020204" charset="-122"/>
                <a:cs typeface="微软雅黑" panose="020B0503020204020204" charset="-122"/>
                <a:sym typeface="+mn-ea"/>
              </a:rPr>
              <a:t>PART 06</a:t>
            </a:r>
          </a:p>
        </p:txBody>
      </p:sp>
      <p:sp>
        <p:nvSpPr>
          <p:cNvPr id="6" name="文本框 5">
            <a:extLst>
              <a:ext uri="{FF2B5EF4-FFF2-40B4-BE49-F238E27FC236}">
                <a16:creationId xmlns:a16="http://schemas.microsoft.com/office/drawing/2014/main" id="{6BFECD02-ED42-5590-12B5-21828C22A8B5}"/>
              </a:ext>
            </a:extLst>
          </p:cNvPr>
          <p:cNvSpPr txBox="1"/>
          <p:nvPr>
            <p:custDataLst>
              <p:tags r:id="rId13"/>
            </p:custDataLst>
          </p:nvPr>
        </p:nvSpPr>
        <p:spPr>
          <a:xfrm>
            <a:off x="3136900" y="5937825"/>
            <a:ext cx="8867258" cy="461665"/>
          </a:xfrm>
          <a:prstGeom prst="rect">
            <a:avLst/>
          </a:prstGeom>
          <a:noFill/>
        </p:spPr>
        <p:txBody>
          <a:bodyPr wrap="square" rtlCol="0">
            <a:spAutoFit/>
          </a:bodyPr>
          <a:lstStyle/>
          <a:p>
            <a:r>
              <a:rPr lang="en-US" altLang="zh-CN" sz="2400" b="1" spc="100" dirty="0">
                <a:solidFill>
                  <a:srgbClr val="1E4156"/>
                </a:solidFill>
                <a:latin typeface="微软雅黑" panose="020B0503020204020204" charset="-122"/>
                <a:ea typeface="微软雅黑" panose="020B0503020204020204" charset="-122"/>
                <a:cs typeface="微软雅黑" panose="020B0503020204020204" charset="-122"/>
              </a:rPr>
              <a:t>Redesigning the Plugin Network/Process Structure</a:t>
            </a:r>
            <a:endParaRPr lang="zh-CN" altLang="en-US" sz="2400" b="1" spc="100" dirty="0">
              <a:solidFill>
                <a:srgbClr val="1E4156"/>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37657-4DB0-392C-D32F-C0EE487B9275}"/>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B92C3F78-5957-0FB6-316C-33756E10C54C}"/>
              </a:ext>
            </a:extLst>
          </p:cNvPr>
          <p:cNvSpPr txBox="1"/>
          <p:nvPr/>
        </p:nvSpPr>
        <p:spPr>
          <a:xfrm>
            <a:off x="568135" y="242875"/>
            <a:ext cx="5240526" cy="52322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800" dirty="0"/>
              <a:t>Granular Recovery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93BF8B78-EAD3-0951-06A9-AAE6ABF17DDA}"/>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3F51E444-C51E-69AE-7C8A-287943C9A219}"/>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6789A65-32FA-33FA-FB84-D21202C0FE99}"/>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0E6F0672-8DE1-9FEB-2356-42636601C8DD}"/>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40E28503-E09C-F714-49EF-DAB96E537965}"/>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3797F930-D32F-51C6-7320-E210A5F148BE}"/>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6812A78A-7F17-5AD0-5E33-DF2DF73A396E}"/>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752167E2-6326-EF6F-161B-0C1A0A806462}"/>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897C39E2-4B09-7C2E-B2D2-A15FE87B1738}"/>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FA1F120D-9E41-144F-F3AD-58CA6B063F3A}"/>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0BC45461-58C2-FC69-9182-80678AF6949A}"/>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01BCC05B-614D-396C-57D6-95EE73CE064C}"/>
              </a:ext>
            </a:extLst>
          </p:cNvPr>
          <p:cNvSpPr txBox="1"/>
          <p:nvPr/>
        </p:nvSpPr>
        <p:spPr>
          <a:xfrm>
            <a:off x="349444" y="798831"/>
            <a:ext cx="11493112" cy="2516504"/>
          </a:xfrm>
          <a:prstGeom prst="rect">
            <a:avLst/>
          </a:prstGeom>
          <a:noFill/>
        </p:spPr>
        <p:txBody>
          <a:bodyPr wrap="square" rtlCol="0" anchor="t">
            <a:noAutofit/>
          </a:bodyPr>
          <a:lstStyle/>
          <a:p>
            <a:pPr marL="285750" indent="-285750" fontAlgn="auto">
              <a:lnSpc>
                <a:spcPct val="150000"/>
              </a:lnSpc>
              <a:buFont typeface="Arial" panose="020B0604020202020204" pitchFamily="34" charset="0"/>
              <a:buChar char="•"/>
            </a:pPr>
            <a:r>
              <a:rPr lang="en-US" altLang="zh-CN" sz="1400" dirty="0"/>
              <a:t>Granular Recovery </a:t>
            </a:r>
            <a:r>
              <a:rPr lang="en-US" altLang="zh-CN" sz="1400" dirty="0">
                <a:latin typeface="微软雅黑" panose="020B0503020204020204" pitchFamily="34" charset="-122"/>
                <a:ea typeface="微软雅黑" panose="020B0503020204020204" pitchFamily="34" charset="-122"/>
              </a:rPr>
              <a:t>jobs are commonly encountered in daily use, but issues such as inadequate support for complex disk structures, recovery failures on newer operating systems, slow file download speeds, and limited functionality have prevented them from being compatible with a wider range of complex scenarios. </a:t>
            </a:r>
          </a:p>
          <a:p>
            <a:pPr marL="285750" indent="-285750" fontAlgn="auto">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Building on the original design concept for granular recovery, we have restructured the functionality to address existing issues, enhance compatibility with more scenarios, and expand support for granular recovery jobs across additional modules.</a:t>
            </a:r>
            <a:endParaRPr lang="zh-CN" altLang="en-US" sz="1400" dirty="0">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id="{D3BC4466-BDA9-DCE4-3848-BDB13CF212C5}"/>
              </a:ext>
            </a:extLst>
          </p:cNvPr>
          <p:cNvGraphicFramePr>
            <a:graphicFrameLocks noGrp="1"/>
          </p:cNvGraphicFramePr>
          <p:nvPr>
            <p:custDataLst>
              <p:tags r:id="rId2"/>
            </p:custDataLst>
            <p:extLst>
              <p:ext uri="{D42A27DB-BD31-4B8C-83A1-F6EECF244321}">
                <p14:modId xmlns:p14="http://schemas.microsoft.com/office/powerpoint/2010/main" val="2506268924"/>
              </p:ext>
            </p:extLst>
          </p:nvPr>
        </p:nvGraphicFramePr>
        <p:xfrm>
          <a:off x="568134" y="2606675"/>
          <a:ext cx="11060881" cy="3947257"/>
        </p:xfrm>
        <a:graphic>
          <a:graphicData uri="http://schemas.openxmlformats.org/drawingml/2006/table">
            <a:tbl>
              <a:tblPr firstRow="1" bandRow="1">
                <a:tableStyleId>{5C22544A-7EE6-4342-B048-85BDC9FD1C3A}</a:tableStyleId>
              </a:tblPr>
              <a:tblGrid>
                <a:gridCol w="1320339">
                  <a:extLst>
                    <a:ext uri="{9D8B030D-6E8A-4147-A177-3AD203B41FA5}">
                      <a16:colId xmlns:a16="http://schemas.microsoft.com/office/drawing/2014/main" val="20000"/>
                    </a:ext>
                  </a:extLst>
                </a:gridCol>
                <a:gridCol w="2493017">
                  <a:extLst>
                    <a:ext uri="{9D8B030D-6E8A-4147-A177-3AD203B41FA5}">
                      <a16:colId xmlns:a16="http://schemas.microsoft.com/office/drawing/2014/main" val="20001"/>
                    </a:ext>
                  </a:extLst>
                </a:gridCol>
                <a:gridCol w="7247525">
                  <a:extLst>
                    <a:ext uri="{9D8B030D-6E8A-4147-A177-3AD203B41FA5}">
                      <a16:colId xmlns:a16="http://schemas.microsoft.com/office/drawing/2014/main" val="20002"/>
                    </a:ext>
                  </a:extLst>
                </a:gridCol>
              </a:tblGrid>
              <a:tr h="457850">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Modules</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solidFill>
                      <a:srgbClr val="2D7689"/>
                    </a:solidFill>
                  </a:tcPr>
                </a:tc>
                <a:tc gridSpan="2">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Functions</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solidFill>
                      <a:srgbClr val="2D7689"/>
                    </a:solidFill>
                  </a:tcPr>
                </a:tc>
                <a:tc hMerge="1">
                  <a:txBody>
                    <a:bodyPr/>
                    <a:lstStyle/>
                    <a:p>
                      <a:endParaRPr lang="zh-CN"/>
                    </a:p>
                  </a:txBody>
                  <a:tcPr/>
                </a:tc>
                <a:extLst>
                  <a:ext uri="{0D108BD9-81ED-4DB2-BD59-A6C34878D82A}">
                    <a16:rowId xmlns:a16="http://schemas.microsoft.com/office/drawing/2014/main" val="10000"/>
                  </a:ext>
                </a:extLst>
              </a:tr>
              <a:tr h="350507">
                <a:tc rowSpan="4">
                  <a:txBody>
                    <a:bodyPr/>
                    <a:lstStyle/>
                    <a:p>
                      <a:pPr algn="ctr">
                        <a:buNone/>
                      </a:pPr>
                      <a:r>
                        <a:rPr lang="en-US" altLang="zh-CN" sz="1400" dirty="0"/>
                        <a:t>Granular Recovery</a:t>
                      </a:r>
                    </a:p>
                    <a:p>
                      <a:pPr algn="ctr">
                        <a:buNone/>
                      </a:pPr>
                      <a:r>
                        <a:rPr lang="en-US" altLang="zh-CN" sz="1400" dirty="0">
                          <a:solidFill>
                            <a:schemeClr val="tx1"/>
                          </a:solidFill>
                          <a:latin typeface="微软雅黑" panose="020B0503020204020204" pitchFamily="34" charset="-122"/>
                          <a:ea typeface="微软雅黑" panose="020B0503020204020204" pitchFamily="34" charset="-122"/>
                        </a:rPr>
                        <a:t>Job Creation</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gn="ctr">
                        <a:buNone/>
                      </a:pPr>
                      <a:r>
                        <a:rPr lang="en-US" altLang="zh-CN" sz="1400" dirty="0"/>
                        <a:t>Supported modules</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buNone/>
                      </a:pPr>
                      <a:r>
                        <a:rPr lang="en-US" altLang="zh-CN" sz="1400" dirty="0"/>
                        <a:t>Virtualization, Private Cloud, Public Cloud, Scheduled full-machine backup (new in 9.0), Real-time full-machine backup (new in 9.0)</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10001"/>
                  </a:ext>
                </a:extLst>
              </a:tr>
              <a:tr h="470264">
                <a:tc vMerge="1">
                  <a:txBody>
                    <a:bodyPr/>
                    <a:lstStyle/>
                    <a:p>
                      <a:endParaRPr lang="zh-CN"/>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400" dirty="0"/>
                        <a:t>Recoverable data</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sz="1400" dirty="0"/>
                        <a:t>Full backup points, incremental backup points, differential backup points (supports simultaneous recovery from multiple time points)</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10002"/>
                  </a:ext>
                </a:extLst>
              </a:tr>
              <a:tr h="454199">
                <a:tc vMerge="1">
                  <a:txBody>
                    <a:bodyPr/>
                    <a:lstStyle/>
                    <a:p>
                      <a:endParaRPr lang="zh-CN"/>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buNone/>
                      </a:pPr>
                      <a:r>
                        <a:rPr lang="en-US" altLang="zh-CN" sz="1400" dirty="0"/>
                        <a:t>Recovery method</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en-US" altLang="zh-CN" sz="1400" dirty="0"/>
                        <a:t>Create a disaster recovery host, and mount time-point data to the host.</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10003"/>
                  </a:ext>
                </a:extLst>
              </a:tr>
              <a:tr h="374604">
                <a:tc vMerge="1">
                  <a:txBody>
                    <a:bodyPr/>
                    <a:lstStyle/>
                    <a:p>
                      <a:endParaRPr lang="zh-CN"/>
                    </a:p>
                  </a:txBody>
                  <a:tcPr anchor="ctr"/>
                </a:tc>
                <a:tc>
                  <a:txBody>
                    <a:bodyPr/>
                    <a:lstStyle/>
                    <a:p>
                      <a:pPr algn="ctr">
                        <a:buNone/>
                      </a:pPr>
                      <a:r>
                        <a:rPr lang="en-US" altLang="zh-CN" sz="1400" dirty="0"/>
                        <a:t>Security policies</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buNone/>
                      </a:pPr>
                      <a:r>
                        <a:rPr lang="en-US" altLang="zh-CN" sz="1400" dirty="0"/>
                        <a:t>Backup point virus scanning policy, integrity check policy</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txBody>
                  <a:tcPr anchor="ctr">
                    <a:solidFill>
                      <a:srgbClr val="EAF1F4"/>
                    </a:solidFill>
                  </a:tcPr>
                </a:tc>
                <a:extLst>
                  <a:ext uri="{0D108BD9-81ED-4DB2-BD59-A6C34878D82A}">
                    <a16:rowId xmlns:a16="http://schemas.microsoft.com/office/drawing/2014/main" val="10004"/>
                  </a:ext>
                </a:extLst>
              </a:tr>
              <a:tr h="374604">
                <a:tc rowSpan="3">
                  <a:txBody>
                    <a:bodyPr/>
                    <a:lstStyle/>
                    <a:p>
                      <a:pPr algn="ctr">
                        <a:buNone/>
                      </a:pPr>
                      <a:r>
                        <a:rPr lang="en-US" altLang="zh-CN" sz="1400" dirty="0"/>
                        <a:t>Granular Recovery</a:t>
                      </a:r>
                    </a:p>
                    <a:p>
                      <a:pPr algn="ctr">
                        <a:buNone/>
                      </a:pPr>
                      <a:r>
                        <a:rPr lang="en-US" altLang="zh-CN" sz="1400" dirty="0">
                          <a:solidFill>
                            <a:schemeClr val="tx1"/>
                          </a:solidFill>
                          <a:latin typeface="微软雅黑" panose="020B0503020204020204" pitchFamily="34" charset="-122"/>
                          <a:ea typeface="微软雅黑" panose="020B0503020204020204" pitchFamily="34" charset="-122"/>
                        </a:rPr>
                        <a:t>Job</a:t>
                      </a:r>
                      <a:r>
                        <a:rPr lang="zh-CN" altLang="en-US" sz="1400" dirty="0">
                          <a:solidFill>
                            <a:schemeClr val="tx1"/>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running</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gn="ctr">
                        <a:buNone/>
                      </a:pPr>
                      <a:r>
                        <a:rPr lang="en-US" altLang="zh-CN" sz="1400" dirty="0">
                          <a:solidFill>
                            <a:srgbClr val="FF0000"/>
                          </a:solidFill>
                        </a:rPr>
                        <a:t>File download</a:t>
                      </a:r>
                      <a:endParaRPr lang="zh-CN" altLang="en-US" sz="1400" dirty="0">
                        <a:solidFill>
                          <a:srgbClr val="FF0000"/>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buNone/>
                      </a:pPr>
                      <a:r>
                        <a:rPr lang="en-US" altLang="zh-CN" sz="1400" dirty="0"/>
                        <a:t>Check files/folders and download them directly to the local device</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txBody>
                  <a:tcPr anchor="ctr">
                    <a:solidFill>
                      <a:srgbClr val="EAF1F4"/>
                    </a:solidFill>
                  </a:tcPr>
                </a:tc>
                <a:extLst>
                  <a:ext uri="{0D108BD9-81ED-4DB2-BD59-A6C34878D82A}">
                    <a16:rowId xmlns:a16="http://schemas.microsoft.com/office/drawing/2014/main" val="10005"/>
                  </a:ext>
                </a:extLst>
              </a:tr>
              <a:tr h="374604">
                <a:tc vMerge="1">
                  <a:txBody>
                    <a:bodyPr/>
                    <a:lstStyle/>
                    <a:p>
                      <a:endParaRPr lang="zh-CN"/>
                    </a:p>
                  </a:txBody>
                  <a:tcPr/>
                </a:tc>
                <a:tc>
                  <a:txBody>
                    <a:bodyPr/>
                    <a:lstStyle/>
                    <a:p>
                      <a:pPr algn="ctr">
                        <a:buNone/>
                      </a:pPr>
                      <a:r>
                        <a:rPr lang="en-US" altLang="zh-CN" sz="1400" dirty="0">
                          <a:solidFill>
                            <a:srgbClr val="FF0000"/>
                          </a:solidFill>
                        </a:rPr>
                        <a:t>Client transfer</a:t>
                      </a:r>
                      <a:endParaRPr lang="zh-CN" altLang="en-US" sz="1400" dirty="0">
                        <a:solidFill>
                          <a:srgbClr val="FF0000"/>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buNone/>
                      </a:pPr>
                      <a:r>
                        <a:rPr lang="en-US" altLang="zh-CN" sz="1400" dirty="0"/>
                        <a:t>Check files/folders, create a transfer job, and send them directly to the client (similar to the file recovery function)</a:t>
                      </a:r>
                      <a:endParaRPr lang="en-US" altLang="zh-CN" sz="1400" dirty="0">
                        <a:solidFill>
                          <a:schemeClr val="tx1"/>
                        </a:solidFill>
                        <a:latin typeface="微软雅黑" panose="020B0503020204020204" pitchFamily="34" charset="-122"/>
                        <a:ea typeface="微软雅黑" panose="020B0503020204020204" pitchFamily="34" charset="-122"/>
                        <a:sym typeface="+mn-ea"/>
                      </a:endParaRPr>
                    </a:p>
                  </a:txBody>
                  <a:tcPr anchor="ctr">
                    <a:solidFill>
                      <a:srgbClr val="EAF1F4"/>
                    </a:solidFill>
                  </a:tcPr>
                </a:tc>
                <a:extLst>
                  <a:ext uri="{0D108BD9-81ED-4DB2-BD59-A6C34878D82A}">
                    <a16:rowId xmlns:a16="http://schemas.microsoft.com/office/drawing/2014/main" val="10006"/>
                  </a:ext>
                </a:extLst>
              </a:tr>
              <a:tr h="595862">
                <a:tc vMerge="1">
                  <a:txBody>
                    <a:bodyPr/>
                    <a:lstStyle/>
                    <a:p>
                      <a:endParaRPr lang="zh-CN"/>
                    </a:p>
                  </a:txBody>
                  <a:tcPr/>
                </a:tc>
                <a:tc>
                  <a:txBody>
                    <a:bodyPr/>
                    <a:lstStyle/>
                    <a:p>
                      <a:pPr algn="ctr">
                        <a:buNone/>
                      </a:pPr>
                      <a:r>
                        <a:rPr lang="en-US" altLang="zh-CN" sz="1400" dirty="0">
                          <a:solidFill>
                            <a:srgbClr val="FF0000"/>
                          </a:solidFill>
                        </a:rPr>
                        <a:t>network share</a:t>
                      </a:r>
                      <a:endParaRPr lang="zh-CN" altLang="en-US" sz="1400" dirty="0">
                        <a:solidFill>
                          <a:srgbClr val="FF0000"/>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buNone/>
                      </a:pPr>
                      <a:r>
                        <a:rPr lang="en-US" altLang="zh-CN" sz="1400" dirty="0">
                          <a:solidFill>
                            <a:srgbClr val="FF0000"/>
                          </a:solidFill>
                        </a:rPr>
                        <a:t>Check folders</a:t>
                      </a:r>
                      <a:r>
                        <a:rPr lang="en-US" altLang="zh-CN" sz="1400" dirty="0"/>
                        <a:t>, create a shared link based on the SMB protocol. Local PCs can mount the shared folder to the local device via the link address (similar to mounting CIFS storage to the local device for direct access)</a:t>
                      </a:r>
                      <a:endParaRPr lang="en-US" altLang="zh-CN" sz="1400" dirty="0">
                        <a:solidFill>
                          <a:schemeClr val="tx1"/>
                        </a:solidFill>
                        <a:latin typeface="微软雅黑" panose="020B0503020204020204" pitchFamily="34" charset="-122"/>
                        <a:ea typeface="微软雅黑" panose="020B0503020204020204" pitchFamily="34" charset="-122"/>
                        <a:sym typeface="+mn-ea"/>
                      </a:endParaRPr>
                    </a:p>
                  </a:txBody>
                  <a:tcPr anchor="ctr">
                    <a:solidFill>
                      <a:srgbClr val="EAF1F4"/>
                    </a:solid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49827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6C1A5-8F90-C69C-3FFD-C48004D0C0EC}"/>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46E2D37A-87DF-1F57-8BEA-C9F5D5FC61D7}"/>
              </a:ext>
            </a:extLst>
          </p:cNvPr>
          <p:cNvSpPr txBox="1"/>
          <p:nvPr/>
        </p:nvSpPr>
        <p:spPr>
          <a:xfrm>
            <a:off x="568135" y="242875"/>
            <a:ext cx="5240526"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400" dirty="0"/>
              <a:t>Granular Recovery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D77F927A-E643-CCA1-931D-86A167F147FD}"/>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933ED3E0-3D3F-7B27-B0E4-6D5C1611993C}"/>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D99294DD-ED8B-AB6B-03DC-589CE4C0A689}"/>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3DE6D205-3F92-F2CE-D617-564737E11936}"/>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4578D5F5-3FCD-2939-A791-E1DB35E1613D}"/>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4A6D70A2-6C37-F18E-8E89-124999DFC995}"/>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AE6FB5F1-98F1-ECE0-1C8D-7FC7E8B01CE3}"/>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3AACC889-994C-9C90-FFFF-DA3AA8C7A5CD}"/>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78E90066-5ADB-E6CC-3BAC-09B6C5ADA37F}"/>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74E34422-1173-2137-7F0F-224B8921A44C}"/>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6CEDA66F-7A01-C5ED-712C-B34A2AF53C4C}"/>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4DFD7402-FC28-85E1-CD87-9E2E1BAC586C}"/>
              </a:ext>
            </a:extLst>
          </p:cNvPr>
          <p:cNvSpPr txBox="1"/>
          <p:nvPr/>
        </p:nvSpPr>
        <p:spPr>
          <a:xfrm>
            <a:off x="412561" y="1146373"/>
            <a:ext cx="5240526" cy="1762406"/>
          </a:xfrm>
          <a:prstGeom prst="rect">
            <a:avLst/>
          </a:prstGeom>
          <a:noFill/>
        </p:spPr>
        <p:txBody>
          <a:bodyPr wrap="square" rtlCol="0">
            <a:spAutoFit/>
          </a:bodyPr>
          <a:lstStyle/>
          <a:p>
            <a:pPr>
              <a:lnSpc>
                <a:spcPct val="150000"/>
              </a:lnSpc>
            </a:pPr>
            <a:r>
              <a:rPr lang="en-US" altLang="zh-CN" b="1" dirty="0">
                <a:solidFill>
                  <a:srgbClr val="18BCC6"/>
                </a:solidFill>
              </a:rPr>
              <a:t>Select Backup Point</a:t>
            </a:r>
          </a:p>
          <a:p>
            <a:pPr marL="285750" indent="-285750">
              <a:lnSpc>
                <a:spcPct val="150000"/>
              </a:lnSpc>
              <a:buFont typeface="Arial" panose="020B0604020202020204" pitchFamily="34" charset="0"/>
              <a:buChar char="•"/>
            </a:pPr>
            <a:r>
              <a:rPr lang="en-US" altLang="zh-CN" sz="1400" dirty="0"/>
              <a:t>Only a </a:t>
            </a:r>
            <a:r>
              <a:rPr lang="en-US" altLang="zh-CN" sz="1400" b="1" dirty="0"/>
              <a:t>single backup point</a:t>
            </a:r>
            <a:r>
              <a:rPr lang="en-US" altLang="zh-CN" sz="1400" dirty="0"/>
              <a:t> can be selected to create a granular recovery job.</a:t>
            </a:r>
          </a:p>
          <a:p>
            <a:pPr marL="285750" indent="-285750">
              <a:lnSpc>
                <a:spcPct val="150000"/>
              </a:lnSpc>
              <a:buFont typeface="Arial" panose="020B0604020202020204" pitchFamily="34" charset="0"/>
              <a:buChar char="•"/>
            </a:pPr>
            <a:r>
              <a:rPr lang="en-US" altLang="zh-CN" sz="1400" dirty="0"/>
              <a:t>The selected point will be displayed in the </a:t>
            </a:r>
            <a:r>
              <a:rPr lang="en-US" altLang="zh-CN" sz="1400" b="1" dirty="0"/>
              <a:t>Selected backup Points</a:t>
            </a:r>
            <a:r>
              <a:rPr lang="en-US" altLang="zh-CN" sz="1400" dirty="0"/>
              <a:t> list.</a:t>
            </a:r>
          </a:p>
        </p:txBody>
      </p:sp>
      <p:pic>
        <p:nvPicPr>
          <p:cNvPr id="6" name="图片 5">
            <a:extLst>
              <a:ext uri="{FF2B5EF4-FFF2-40B4-BE49-F238E27FC236}">
                <a16:creationId xmlns:a16="http://schemas.microsoft.com/office/drawing/2014/main" id="{E6E47651-C244-69F9-851E-EA9EEA076B74}"/>
              </a:ext>
            </a:extLst>
          </p:cNvPr>
          <p:cNvPicPr>
            <a:picLocks noChangeAspect="1"/>
          </p:cNvPicPr>
          <p:nvPr/>
        </p:nvPicPr>
        <p:blipFill>
          <a:blip r:embed="rId4"/>
          <a:stretch>
            <a:fillRect/>
          </a:stretch>
        </p:blipFill>
        <p:spPr>
          <a:xfrm>
            <a:off x="5601359" y="827780"/>
            <a:ext cx="6256997" cy="2597670"/>
          </a:xfrm>
          <a:prstGeom prst="rect">
            <a:avLst/>
          </a:prstGeom>
        </p:spPr>
      </p:pic>
      <p:sp>
        <p:nvSpPr>
          <p:cNvPr id="7" name="文本框 6">
            <a:extLst>
              <a:ext uri="{FF2B5EF4-FFF2-40B4-BE49-F238E27FC236}">
                <a16:creationId xmlns:a16="http://schemas.microsoft.com/office/drawing/2014/main" id="{3752D00B-39E3-9B95-A5BD-4D953FEB5FE6}"/>
              </a:ext>
            </a:extLst>
          </p:cNvPr>
          <p:cNvSpPr txBox="1"/>
          <p:nvPr/>
        </p:nvSpPr>
        <p:spPr>
          <a:xfrm>
            <a:off x="470161" y="3668828"/>
            <a:ext cx="8169465" cy="2631490"/>
          </a:xfrm>
          <a:prstGeom prst="rect">
            <a:avLst/>
          </a:prstGeom>
          <a:noFill/>
        </p:spPr>
        <p:txBody>
          <a:bodyPr wrap="square" rtlCol="0">
            <a:spAutoFit/>
          </a:bodyPr>
          <a:lstStyle/>
          <a:p>
            <a:pPr>
              <a:lnSpc>
                <a:spcPct val="150000"/>
              </a:lnSpc>
            </a:pPr>
            <a:r>
              <a:rPr lang="en-US" altLang="zh-CN" b="1" dirty="0">
                <a:solidFill>
                  <a:srgbClr val="18BCC6"/>
                </a:solidFill>
              </a:rPr>
              <a:t>General Policy</a:t>
            </a:r>
            <a:endParaRPr lang="en-US" altLang="zh-CN" b="1" dirty="0">
              <a:solidFill>
                <a:srgbClr val="18BCC6"/>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t>Operating system types are categorized as: </a:t>
            </a:r>
            <a:r>
              <a:rPr lang="en-US" altLang="zh-CN" sz="1600" b="1" dirty="0"/>
              <a:t>Windows</a:t>
            </a:r>
            <a:r>
              <a:rPr lang="en-US" altLang="zh-CN" sz="1600" dirty="0"/>
              <a:t> and </a:t>
            </a:r>
            <a:r>
              <a:rPr lang="en-US" altLang="zh-CN" sz="1600" b="1" dirty="0"/>
              <a:t>Linux</a:t>
            </a:r>
            <a:r>
              <a:rPr lang="en-US" altLang="zh-CN" sz="1600" dirty="0"/>
              <a:t>.</a:t>
            </a:r>
          </a:p>
          <a:p>
            <a:pPr marL="285750" indent="-285750">
              <a:lnSpc>
                <a:spcPct val="150000"/>
              </a:lnSpc>
              <a:buFont typeface="Arial" panose="020B0604020202020204" pitchFamily="34" charset="0"/>
              <a:buChar char="•"/>
            </a:pPr>
            <a:r>
              <a:rPr lang="en-US" altLang="zh-CN" sz="1600" dirty="0"/>
              <a:t>Select </a:t>
            </a:r>
            <a:r>
              <a:rPr lang="en-US" altLang="zh-CN" sz="1600" b="1" dirty="0"/>
              <a:t>Windows</a:t>
            </a:r>
            <a:r>
              <a:rPr lang="en-US" altLang="zh-CN" sz="1600" dirty="0"/>
              <a:t> for Windows backup time points</a:t>
            </a:r>
            <a:r>
              <a:rPr lang="zh-CN" altLang="en-US" sz="1600" dirty="0">
                <a:latin typeface="微软雅黑" panose="020B0503020204020204" pitchFamily="34" charset="-122"/>
                <a:ea typeface="微软雅黑" panose="020B0503020204020204" pitchFamily="34" charset="-122"/>
              </a:rPr>
              <a:t>，</a:t>
            </a:r>
            <a:r>
              <a:rPr lang="en-US" altLang="zh-CN" sz="1600" dirty="0"/>
              <a:t>Select </a:t>
            </a:r>
            <a:r>
              <a:rPr lang="en-US" altLang="zh-CN" sz="1600" b="1" dirty="0"/>
              <a:t>Linux</a:t>
            </a:r>
            <a:r>
              <a:rPr lang="en-US" altLang="zh-CN" sz="1600" dirty="0"/>
              <a:t> for Linux backup points.</a:t>
            </a:r>
          </a:p>
          <a:p>
            <a:pPr marL="285750" indent="-285750">
              <a:buFont typeface="Arial" panose="020B0604020202020204" pitchFamily="34" charset="0"/>
              <a:buChar char="•"/>
            </a:pPr>
            <a:r>
              <a:rPr lang="en-US" altLang="zh-CN" sz="1600" dirty="0"/>
              <a:t>The granular recovery module can accurately identify the operating system type and </a:t>
            </a:r>
            <a:r>
              <a:rPr lang="en-US" altLang="zh-CN" sz="1600" b="1" dirty="0"/>
              <a:t>automatically select the corresponding OS</a:t>
            </a:r>
            <a:r>
              <a:rPr lang="en-US" altLang="zh-CN" sz="1600" dirty="0"/>
              <a:t> (except for virtualization platforms that do not record OS type natively, such as Hyper-V).</a:t>
            </a:r>
          </a:p>
          <a:p>
            <a:endParaRPr lang="zh-CN" altLang="en-US" dirty="0"/>
          </a:p>
        </p:txBody>
      </p:sp>
    </p:spTree>
    <p:custDataLst>
      <p:tags r:id="rId1"/>
    </p:custDataLst>
    <p:extLst>
      <p:ext uri="{BB962C8B-B14F-4D97-AF65-F5344CB8AC3E}">
        <p14:creationId xmlns:p14="http://schemas.microsoft.com/office/powerpoint/2010/main" val="353829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9E0E-E508-18DB-22DF-4719B00D97C5}"/>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0CAA6386-F985-3724-D49A-72931D9B31E3}"/>
              </a:ext>
            </a:extLst>
          </p:cNvPr>
          <p:cNvSpPr txBox="1"/>
          <p:nvPr/>
        </p:nvSpPr>
        <p:spPr>
          <a:xfrm>
            <a:off x="568135" y="242875"/>
            <a:ext cx="5240526" cy="52322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800" dirty="0"/>
              <a:t>Granular Recovery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5D03C48A-929D-781E-3479-4EE618D50663}"/>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CD470CA9-216B-031F-356F-0BA0EFFCB143}"/>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EADC9B2B-D334-A249-BC71-7C936CC6667A}"/>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FEF32DA9-B7DE-17A2-CDCD-B0858ADBF851}"/>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A81AFA7E-3A38-1435-DE3F-F493F4039F60}"/>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426C7BDD-8CB6-4305-9E9B-06E1E919A01B}"/>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6EBC6D79-A901-ADCD-1CF7-CBA813309340}"/>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FC2A218A-A54B-B977-02BF-C34DF2B63E02}"/>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220F43EE-E0B3-9AD6-854A-02FB7DDC45E3}"/>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2C196AF0-8496-8532-785A-5F4C42A01A27}"/>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68B15275-499C-92B8-7017-D9B38649F041}"/>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46803F6D-7286-33CF-13D0-709CFC5AD5BD}"/>
              </a:ext>
            </a:extLst>
          </p:cNvPr>
          <p:cNvSpPr txBox="1"/>
          <p:nvPr/>
        </p:nvSpPr>
        <p:spPr>
          <a:xfrm>
            <a:off x="727498" y="844269"/>
            <a:ext cx="7256379" cy="1762406"/>
          </a:xfrm>
          <a:prstGeom prst="rect">
            <a:avLst/>
          </a:prstGeom>
          <a:noFill/>
        </p:spPr>
        <p:txBody>
          <a:bodyPr wrap="square" rtlCol="0">
            <a:spAutoFit/>
          </a:bodyPr>
          <a:lstStyle/>
          <a:p>
            <a:pPr>
              <a:lnSpc>
                <a:spcPct val="150000"/>
              </a:lnSpc>
            </a:pPr>
            <a:r>
              <a:rPr lang="en-US" altLang="zh-CN" b="1" dirty="0">
                <a:solidFill>
                  <a:srgbClr val="18BCC6"/>
                </a:solidFill>
                <a:latin typeface="微软雅黑" panose="020B0503020204020204" pitchFamily="34" charset="-122"/>
                <a:ea typeface="微软雅黑" panose="020B0503020204020204" pitchFamily="34" charset="-122"/>
              </a:rPr>
              <a:t>Security</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Policy</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Backup Point Virus Scan Policy: Select different scan policies based on the status of different backup points</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Integrity Verification Policy: Configure the integrity verification policy based on the backup job.</a:t>
            </a:r>
            <a:endParaRPr lang="zh-CN" sz="14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64BA2028-A90C-6108-A400-EF20ED92B167}"/>
              </a:ext>
            </a:extLst>
          </p:cNvPr>
          <p:cNvSpPr txBox="1"/>
          <p:nvPr/>
        </p:nvSpPr>
        <p:spPr>
          <a:xfrm>
            <a:off x="8475633" y="970807"/>
            <a:ext cx="2763384" cy="1572354"/>
          </a:xfrm>
          <a:prstGeom prst="rect">
            <a:avLst/>
          </a:prstGeom>
          <a:noFill/>
        </p:spPr>
        <p:txBody>
          <a:bodyPr wrap="square">
            <a:spAutoFit/>
          </a:bodyPr>
          <a:lstStyle/>
          <a:p>
            <a:pPr>
              <a:lnSpc>
                <a:spcPct val="150000"/>
              </a:lnSpc>
            </a:pPr>
            <a:r>
              <a:rPr lang="en-US" altLang="zh-CN" b="1" dirty="0">
                <a:solidFill>
                  <a:srgbClr val="18BCC6"/>
                </a:solidFill>
                <a:latin typeface="微软雅黑" panose="020B0503020204020204" pitchFamily="34" charset="-122"/>
                <a:ea typeface="微软雅黑" panose="020B0503020204020204" pitchFamily="34" charset="-122"/>
              </a:rPr>
              <a:t>Advanced</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sz="1600" b="1" dirty="0">
                <a:solidFill>
                  <a:srgbClr val="18BCC6"/>
                </a:solidFill>
                <a:latin typeface="微软雅黑" panose="020B0503020204020204" pitchFamily="34" charset="-122"/>
                <a:ea typeface="微软雅黑" panose="020B0503020204020204" pitchFamily="34" charset="-122"/>
              </a:rPr>
              <a:t>Configuration</a:t>
            </a:r>
          </a:p>
          <a:p>
            <a:pPr>
              <a:lnSpc>
                <a:spcPct val="150000"/>
              </a:lnSpc>
            </a:pPr>
            <a:r>
              <a:rPr lang="en-US" altLang="zh-CN" sz="1600" dirty="0">
                <a:latin typeface="微软雅黑" panose="020B0503020204020204" pitchFamily="34" charset="-122"/>
                <a:ea typeface="微软雅黑" panose="020B0503020204020204" pitchFamily="34" charset="-122"/>
              </a:rPr>
              <a:t>Overload Protection - Ignore Node Limits</a:t>
            </a:r>
          </a:p>
        </p:txBody>
      </p:sp>
      <p:cxnSp>
        <p:nvCxnSpPr>
          <p:cNvPr id="21" name="直接连接符 20">
            <a:extLst>
              <a:ext uri="{FF2B5EF4-FFF2-40B4-BE49-F238E27FC236}">
                <a16:creationId xmlns:a16="http://schemas.microsoft.com/office/drawing/2014/main" id="{BB16D6B5-FA01-CFF1-D9F3-2CA8D7C3128A}"/>
              </a:ext>
            </a:extLst>
          </p:cNvPr>
          <p:cNvCxnSpPr>
            <a:cxnSpLocks/>
          </p:cNvCxnSpPr>
          <p:nvPr/>
        </p:nvCxnSpPr>
        <p:spPr>
          <a:xfrm>
            <a:off x="8280930" y="664850"/>
            <a:ext cx="0" cy="5940000"/>
          </a:xfrm>
          <a:prstGeom prst="line">
            <a:avLst/>
          </a:prstGeom>
          <a:ln w="19050">
            <a:gradFill>
              <a:gsLst>
                <a:gs pos="0">
                  <a:schemeClr val="accent1">
                    <a:lumMod val="5000"/>
                    <a:lumOff val="95000"/>
                  </a:schemeClr>
                </a:gs>
                <a:gs pos="100000">
                  <a:srgbClr val="ADE4EA"/>
                </a:gs>
                <a:gs pos="35000">
                  <a:srgbClr val="47BFFD"/>
                </a:gs>
                <a:gs pos="68000">
                  <a:srgbClr val="18BCC6"/>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086348BB-71DC-D094-F293-2A456AB36425}"/>
              </a:ext>
            </a:extLst>
          </p:cNvPr>
          <p:cNvPicPr>
            <a:picLocks noChangeAspect="1"/>
          </p:cNvPicPr>
          <p:nvPr/>
        </p:nvPicPr>
        <p:blipFill>
          <a:blip r:embed="rId4"/>
          <a:stretch>
            <a:fillRect/>
          </a:stretch>
        </p:blipFill>
        <p:spPr>
          <a:xfrm>
            <a:off x="8475632" y="2801179"/>
            <a:ext cx="3148229" cy="1006577"/>
          </a:xfrm>
          <a:prstGeom prst="rect">
            <a:avLst/>
          </a:prstGeom>
        </p:spPr>
      </p:pic>
      <p:pic>
        <p:nvPicPr>
          <p:cNvPr id="8" name="图片 7">
            <a:extLst>
              <a:ext uri="{FF2B5EF4-FFF2-40B4-BE49-F238E27FC236}">
                <a16:creationId xmlns:a16="http://schemas.microsoft.com/office/drawing/2014/main" id="{6C4B3627-0893-F837-33EE-D2DDA342D505}"/>
              </a:ext>
            </a:extLst>
          </p:cNvPr>
          <p:cNvPicPr>
            <a:picLocks noChangeAspect="1"/>
          </p:cNvPicPr>
          <p:nvPr/>
        </p:nvPicPr>
        <p:blipFill>
          <a:blip r:embed="rId5"/>
          <a:stretch>
            <a:fillRect/>
          </a:stretch>
        </p:blipFill>
        <p:spPr>
          <a:xfrm>
            <a:off x="1126837" y="2684849"/>
            <a:ext cx="6465454" cy="3851431"/>
          </a:xfrm>
          <a:prstGeom prst="rect">
            <a:avLst/>
          </a:prstGeom>
        </p:spPr>
      </p:pic>
    </p:spTree>
    <p:custDataLst>
      <p:tags r:id="rId1"/>
    </p:custDataLst>
    <p:extLst>
      <p:ext uri="{BB962C8B-B14F-4D97-AF65-F5344CB8AC3E}">
        <p14:creationId xmlns:p14="http://schemas.microsoft.com/office/powerpoint/2010/main" val="208296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6EC98-40DE-8EC9-9566-4B30D823E805}"/>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5B78F364-0291-B860-2EE6-F61004B95324}"/>
              </a:ext>
            </a:extLst>
          </p:cNvPr>
          <p:cNvSpPr txBox="1"/>
          <p:nvPr/>
        </p:nvSpPr>
        <p:spPr>
          <a:xfrm>
            <a:off x="568135" y="242875"/>
            <a:ext cx="6719356" cy="52322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800" dirty="0">
                <a:sym typeface="微软雅黑" panose="020B0503020204020204" charset="-122"/>
              </a:rPr>
              <a:t>Granular Recovery </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–DR VM</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0E3397FC-22F4-46AF-2EE5-7E4F86FCDAD7}"/>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545DDAA2-6B22-2CB3-C8A1-B6CBF02F1BF2}"/>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DF71866-CF01-EE7C-EDE0-F00C16BAD6E8}"/>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57E5F74B-EEA5-F371-1B10-A6BEDF99A79D}"/>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BBF4CCBB-0C3F-9885-DBEA-EDC3A526770B}"/>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71E6B8DF-F415-2EC1-67A7-3A8C0DB7A40F}"/>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EADF3D6B-05B6-B5F7-3C77-760ABD34384A}"/>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A9706998-755E-B988-B494-DD06529C1FD3}"/>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4DBF8BE5-FBCD-C3EC-33F7-BC3BD3F86275}"/>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A3BBD719-F1ED-B1CC-2783-C806B8EB8403}"/>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8E2071A8-BB41-A9C5-AB1D-FA5224D8EAA9}"/>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 name="Rectangle 1">
            <a:extLst>
              <a:ext uri="{FF2B5EF4-FFF2-40B4-BE49-F238E27FC236}">
                <a16:creationId xmlns:a16="http://schemas.microsoft.com/office/drawing/2014/main" id="{689C7010-E001-82B3-85F2-78A6D01C22BF}"/>
              </a:ext>
            </a:extLst>
          </p:cNvPr>
          <p:cNvSpPr>
            <a:spLocks noChangeArrowheads="1"/>
          </p:cNvSpPr>
          <p:nvPr/>
        </p:nvSpPr>
        <p:spPr bwMode="auto">
          <a:xfrm>
            <a:off x="568135" y="1028900"/>
            <a:ext cx="99309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anose="020B0604020202020204" pitchFamily="34" charset="0"/>
              </a:rPr>
              <a:t>1. </a:t>
            </a:r>
            <a:r>
              <a:rPr kumimoji="0" lang="zh-CN" altLang="zh-CN" sz="1800" b="0" i="0" u="none" strike="noStrike" cap="none" normalizeH="0" baseline="0" dirty="0">
                <a:ln>
                  <a:noFill/>
                </a:ln>
                <a:solidFill>
                  <a:schemeClr val="tx1"/>
                </a:solidFill>
                <a:effectLst/>
                <a:latin typeface="Arial" panose="020B0604020202020204" pitchFamily="34" charset="0"/>
              </a:rPr>
              <a:t>When a </a:t>
            </a:r>
            <a:r>
              <a:rPr kumimoji="0" lang="en-US" altLang="zh-CN" sz="1800" b="0" i="0" u="none" strike="noStrike" cap="none" normalizeH="0" baseline="0" dirty="0">
                <a:ln>
                  <a:noFill/>
                </a:ln>
                <a:solidFill>
                  <a:schemeClr val="tx1"/>
                </a:solidFill>
                <a:effectLst/>
                <a:latin typeface="Arial" panose="020B0604020202020204" pitchFamily="34" charset="0"/>
              </a:rPr>
              <a:t>granular </a:t>
            </a:r>
            <a:r>
              <a:rPr kumimoji="0" lang="zh-CN" altLang="zh-CN" sz="1800" b="0" i="0" u="none" strike="noStrike" cap="none" normalizeH="0" baseline="0" dirty="0">
                <a:ln>
                  <a:noFill/>
                </a:ln>
                <a:solidFill>
                  <a:schemeClr val="tx1"/>
                </a:solidFill>
                <a:effectLst/>
                <a:latin typeface="Arial" panose="020B0604020202020204" pitchFamily="34" charset="0"/>
              </a:rPr>
              <a:t>recovery </a:t>
            </a:r>
            <a:r>
              <a:rPr kumimoji="0" lang="en-US" altLang="zh-CN" sz="1800" b="0" i="0" u="none" strike="noStrike" cap="none" normalizeH="0" baseline="0" dirty="0">
                <a:ln>
                  <a:noFill/>
                </a:ln>
                <a:solidFill>
                  <a:schemeClr val="tx1"/>
                </a:solidFill>
                <a:effectLst/>
                <a:latin typeface="Arial" panose="020B0604020202020204" pitchFamily="34" charset="0"/>
              </a:rPr>
              <a:t>job</a:t>
            </a:r>
            <a:r>
              <a:rPr kumimoji="0" lang="zh-CN" altLang="zh-CN" sz="1800" b="0" i="0" u="none" strike="noStrike" cap="none" normalizeH="0" baseline="0" dirty="0">
                <a:ln>
                  <a:noFill/>
                </a:ln>
                <a:solidFill>
                  <a:schemeClr val="tx1"/>
                </a:solidFill>
                <a:effectLst/>
                <a:latin typeface="Arial" panose="020B0604020202020204" pitchFamily="34" charset="0"/>
              </a:rPr>
              <a:t> is initiated, a disaster recovery </a:t>
            </a:r>
            <a:r>
              <a:rPr lang="en-US" altLang="zh-CN" dirty="0">
                <a:latin typeface="Arial" panose="020B0604020202020204" pitchFamily="34" charset="0"/>
              </a:rPr>
              <a:t>VM</a:t>
            </a:r>
            <a:r>
              <a:rPr kumimoji="0" lang="zh-CN" altLang="zh-CN" sz="1800" b="0" i="0" u="none" strike="noStrike" cap="none" normalizeH="0" baseline="0" dirty="0">
                <a:ln>
                  <a:noFill/>
                </a:ln>
                <a:solidFill>
                  <a:schemeClr val="tx1"/>
                </a:solidFill>
                <a:effectLst/>
                <a:latin typeface="Arial" panose="020B0604020202020204" pitchFamily="34" charset="0"/>
              </a:rPr>
              <a:t> is automatically created.</a:t>
            </a:r>
          </a:p>
          <a:p>
            <a:pPr lvl="0" eaLnBrk="0" fontAlgn="base" hangingPunct="0">
              <a:spcBef>
                <a:spcPct val="0"/>
              </a:spcBef>
              <a:spcAft>
                <a:spcPct val="0"/>
              </a:spcAft>
            </a:pPr>
            <a:r>
              <a:rPr kumimoji="0" lang="en-US" altLang="zh-CN" sz="1800" b="0" i="0" u="none" strike="noStrike" cap="none" normalizeH="0" baseline="0" dirty="0">
                <a:ln>
                  <a:noFill/>
                </a:ln>
                <a:solidFill>
                  <a:schemeClr val="tx1"/>
                </a:solidFill>
                <a:effectLst/>
                <a:latin typeface="Arial" panose="020B0604020202020204" pitchFamily="34" charset="0"/>
              </a:rPr>
              <a:t>2. </a:t>
            </a:r>
            <a:r>
              <a:rPr kumimoji="0" lang="zh-CN" altLang="zh-CN" sz="1800" b="0" i="0" u="none" strike="noStrike" cap="none" normalizeH="0" baseline="0" dirty="0">
                <a:ln>
                  <a:noFill/>
                </a:ln>
                <a:solidFill>
                  <a:schemeClr val="tx1"/>
                </a:solidFill>
                <a:effectLst/>
                <a:latin typeface="Arial" panose="020B0604020202020204" pitchFamily="34" charset="0"/>
              </a:rPr>
              <a:t>Once the </a:t>
            </a:r>
            <a:r>
              <a:rPr lang="en-US" altLang="zh-CN" dirty="0">
                <a:latin typeface="Arial" panose="020B0604020202020204" pitchFamily="34" charset="0"/>
              </a:rPr>
              <a:t>granular </a:t>
            </a:r>
            <a:r>
              <a:rPr kumimoji="0" lang="zh-CN" altLang="zh-CN" sz="1800" b="0" i="0" u="none" strike="noStrike" cap="none" normalizeH="0" baseline="0" dirty="0">
                <a:ln>
                  <a:noFill/>
                </a:ln>
                <a:solidFill>
                  <a:schemeClr val="tx1"/>
                </a:solidFill>
                <a:effectLst/>
                <a:latin typeface="Arial" panose="020B0604020202020204" pitchFamily="34" charset="0"/>
              </a:rPr>
              <a:t>recovery </a:t>
            </a:r>
            <a:r>
              <a:rPr kumimoji="0" lang="en-US" altLang="zh-CN" sz="1800" b="0" i="0" u="none" strike="noStrike" cap="none" normalizeH="0" baseline="0" dirty="0">
                <a:ln>
                  <a:noFill/>
                </a:ln>
                <a:solidFill>
                  <a:schemeClr val="tx1"/>
                </a:solidFill>
                <a:effectLst/>
                <a:latin typeface="Arial" panose="020B0604020202020204" pitchFamily="34" charset="0"/>
              </a:rPr>
              <a:t>job</a:t>
            </a:r>
            <a:r>
              <a:rPr kumimoji="0" lang="zh-CN" altLang="zh-CN" sz="1800" b="0" i="0" u="none" strike="noStrike" cap="none" normalizeH="0" baseline="0" dirty="0">
                <a:ln>
                  <a:noFill/>
                </a:ln>
                <a:solidFill>
                  <a:schemeClr val="tx1"/>
                </a:solidFill>
                <a:effectLst/>
                <a:latin typeface="Arial" panose="020B0604020202020204" pitchFamily="34" charset="0"/>
              </a:rPr>
              <a:t> is stopped, the disaster recovery </a:t>
            </a:r>
            <a:r>
              <a:rPr kumimoji="0" lang="en-US" altLang="zh-CN" sz="1800" b="0" i="0" u="none" strike="noStrike" cap="none" normalizeH="0" baseline="0" dirty="0">
                <a:ln>
                  <a:noFill/>
                </a:ln>
                <a:solidFill>
                  <a:schemeClr val="tx1"/>
                </a:solidFill>
                <a:effectLst/>
                <a:latin typeface="Arial" panose="020B0604020202020204" pitchFamily="34" charset="0"/>
              </a:rPr>
              <a:t>VM</a:t>
            </a:r>
            <a:r>
              <a:rPr kumimoji="0" lang="zh-CN" altLang="zh-CN" sz="1800" b="0" i="0" u="none" strike="noStrike" cap="none" normalizeH="0" baseline="0" dirty="0">
                <a:ln>
                  <a:noFill/>
                </a:ln>
                <a:solidFill>
                  <a:schemeClr val="tx1"/>
                </a:solidFill>
                <a:effectLst/>
                <a:latin typeface="Arial" panose="020B0604020202020204" pitchFamily="34" charset="0"/>
              </a:rPr>
              <a:t> is automatically deleted.</a:t>
            </a:r>
          </a:p>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dirty="0">
                <a:ln>
                  <a:noFill/>
                </a:ln>
                <a:solidFill>
                  <a:schemeClr val="tx1"/>
                </a:solidFill>
                <a:effectLst/>
                <a:latin typeface="Arial" panose="020B0604020202020204" pitchFamily="34" charset="0"/>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pic>
        <p:nvPicPr>
          <p:cNvPr id="8" name="图片 7">
            <a:extLst>
              <a:ext uri="{FF2B5EF4-FFF2-40B4-BE49-F238E27FC236}">
                <a16:creationId xmlns:a16="http://schemas.microsoft.com/office/drawing/2014/main" id="{F811D314-598E-4B7F-2A46-11C3413B6FF0}"/>
              </a:ext>
            </a:extLst>
          </p:cNvPr>
          <p:cNvPicPr>
            <a:picLocks noChangeAspect="1"/>
          </p:cNvPicPr>
          <p:nvPr/>
        </p:nvPicPr>
        <p:blipFill>
          <a:blip r:embed="rId4"/>
          <a:stretch>
            <a:fillRect/>
          </a:stretch>
        </p:blipFill>
        <p:spPr>
          <a:xfrm>
            <a:off x="1065883" y="2041785"/>
            <a:ext cx="10060233" cy="3787315"/>
          </a:xfrm>
          <a:prstGeom prst="rect">
            <a:avLst/>
          </a:prstGeom>
        </p:spPr>
      </p:pic>
    </p:spTree>
    <p:custDataLst>
      <p:tags r:id="rId1"/>
    </p:custDataLst>
    <p:extLst>
      <p:ext uri="{BB962C8B-B14F-4D97-AF65-F5344CB8AC3E}">
        <p14:creationId xmlns:p14="http://schemas.microsoft.com/office/powerpoint/2010/main" val="37284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93D5-95A3-2F05-1DA8-7A25BE44C588}"/>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AC01888F-0D40-F534-BF75-E86B2D2C73F6}"/>
              </a:ext>
            </a:extLst>
          </p:cNvPr>
          <p:cNvSpPr txBox="1"/>
          <p:nvPr/>
        </p:nvSpPr>
        <p:spPr>
          <a:xfrm>
            <a:off x="568133" y="242875"/>
            <a:ext cx="7356667" cy="52322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800" dirty="0">
                <a:sym typeface="微软雅黑" panose="020B0503020204020204" charset="-122"/>
              </a:rPr>
              <a:t>Granular Recovery</a:t>
            </a:r>
            <a:r>
              <a:rPr lang="en-US" altLang="zh-CN" sz="28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-Web Download</a:t>
            </a:r>
            <a:endParaRPr lang="zh-CN" altLang="en-US" sz="28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9EA41510-E0C3-5EEE-E9D3-7E42607567C0}"/>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4227F27E-C9E0-FD8F-4B66-086D8A678759}"/>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CD95610-E94C-832F-8DA2-D96CE7E934E6}"/>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BD2CC712-4CA4-D8D3-0D37-FF328A6CD2E1}"/>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B987A141-C66A-930A-16C7-959FA49C5275}"/>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156A962A-5BA4-8B46-7554-36F378B98FB3}"/>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272CB9F3-8D26-4000-B3F8-0C6BFF1B392A}"/>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4BF78B66-4491-EE50-A93F-D7460D16DC2E}"/>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A4EF09B5-CBE3-B44A-DC81-4D3DF5E0376F}"/>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3959985C-C197-06D6-DA01-CCE46FFF2B13}"/>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8E7DC5EF-35B0-709D-D9A3-F8239B9AA785}"/>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28DCBC67-9F07-7872-B748-B5E18803241A}"/>
              </a:ext>
            </a:extLst>
          </p:cNvPr>
          <p:cNvSpPr txBox="1"/>
          <p:nvPr/>
        </p:nvSpPr>
        <p:spPr>
          <a:xfrm>
            <a:off x="568133" y="1417955"/>
            <a:ext cx="4809143" cy="2680349"/>
          </a:xfrm>
          <a:prstGeom prst="rect">
            <a:avLst/>
          </a:prstGeom>
          <a:noFill/>
        </p:spPr>
        <p:txBody>
          <a:bodyPr wrap="square" rtlCol="0">
            <a:spAutoFit/>
          </a:bodyPr>
          <a:lstStyle/>
          <a:p>
            <a:pPr>
              <a:lnSpc>
                <a:spcPct val="150000"/>
              </a:lnSpc>
            </a:pPr>
            <a:r>
              <a:rPr lang="en-US" altLang="zh-CN" b="1" dirty="0">
                <a:solidFill>
                  <a:srgbClr val="18BCC6"/>
                </a:solidFill>
                <a:latin typeface="微软雅黑" panose="020B0503020204020204" pitchFamily="34" charset="-122"/>
                <a:ea typeface="微软雅黑" panose="020B0503020204020204" pitchFamily="34" charset="-122"/>
              </a:rPr>
              <a:t>Web Download Process</a:t>
            </a:r>
            <a:endParaRPr lang="zh-CN" b="1" dirty="0">
              <a:solidFill>
                <a:srgbClr val="18BCC6"/>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After selecting the files or folders, click the “Download” button</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The backup system generates a compressed file.</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The browser begins downloading the compressed file</a:t>
            </a:r>
            <a:endParaRPr lang="zh-CN" altLang="en-US" sz="16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2D95E798-CBD3-F016-60EB-36EEA3223E5A}"/>
              </a:ext>
            </a:extLst>
          </p:cNvPr>
          <p:cNvPicPr>
            <a:picLocks noChangeAspect="1"/>
          </p:cNvPicPr>
          <p:nvPr/>
        </p:nvPicPr>
        <p:blipFill>
          <a:blip r:embed="rId3"/>
          <a:stretch>
            <a:fillRect/>
          </a:stretch>
        </p:blipFill>
        <p:spPr>
          <a:xfrm>
            <a:off x="5652586" y="1423670"/>
            <a:ext cx="5971281" cy="3783330"/>
          </a:xfrm>
          <a:prstGeom prst="rect">
            <a:avLst/>
          </a:prstGeom>
        </p:spPr>
      </p:pic>
    </p:spTree>
    <p:custDataLst>
      <p:tags r:id="rId1"/>
    </p:custDataLst>
    <p:extLst>
      <p:ext uri="{BB962C8B-B14F-4D97-AF65-F5344CB8AC3E}">
        <p14:creationId xmlns:p14="http://schemas.microsoft.com/office/powerpoint/2010/main" val="90791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6287C-6E65-503C-E7AF-6093B25BBA61}"/>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A909BD97-D360-5B2F-299A-ECB0866C5664}"/>
              </a:ext>
            </a:extLst>
          </p:cNvPr>
          <p:cNvSpPr txBox="1"/>
          <p:nvPr/>
        </p:nvSpPr>
        <p:spPr>
          <a:xfrm>
            <a:off x="568134" y="242875"/>
            <a:ext cx="8520447" cy="52322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800" dirty="0">
                <a:sym typeface="微软雅黑" panose="020B0503020204020204" charset="-122"/>
              </a:rPr>
              <a:t>Granular Recovery</a:t>
            </a:r>
            <a:r>
              <a:rPr lang="en-US" altLang="zh-CN" sz="28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-Client Transfer</a:t>
            </a:r>
            <a:endParaRPr lang="zh-CN" altLang="en-US" sz="28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D3AFBC9D-F34D-3184-948F-EE788E2D38A1}"/>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A9C1FDD4-9E57-279B-FF9C-E22EE1471609}"/>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20FB4788-5A32-BA93-E0B7-ABCA996C36E5}"/>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75B7E59C-C5A8-A0FE-8801-8C2F64BCD378}"/>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AACE93E0-89E7-B059-15C5-50D3391EF931}"/>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43AAE339-3D12-B291-C70F-7539C1DBEE9D}"/>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42B09964-8841-22C6-3053-A0DDD79E64DE}"/>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D7D67467-C811-A032-0CF3-8AB8B4FE9FA5}"/>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C371BA12-7E17-9437-9760-CC02D9FEC369}"/>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44E48CB4-E30E-3277-335A-4FEFA8308F6D}"/>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4FB96359-C9AC-3A19-A2E2-BAFC8F4B2CFF}"/>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5CECAAD7-89F4-653F-A310-D00D3AF6543A}"/>
              </a:ext>
            </a:extLst>
          </p:cNvPr>
          <p:cNvSpPr txBox="1"/>
          <p:nvPr/>
        </p:nvSpPr>
        <p:spPr>
          <a:xfrm>
            <a:off x="698360" y="927405"/>
            <a:ext cx="5527865" cy="1439240"/>
          </a:xfrm>
          <a:prstGeom prst="rect">
            <a:avLst/>
          </a:prstGeom>
          <a:noFill/>
        </p:spPr>
        <p:txBody>
          <a:bodyPr wrap="square" rtlCol="0">
            <a:spAutoFit/>
          </a:bodyPr>
          <a:lstStyle/>
          <a:p>
            <a:pPr indent="0" algn="l" fontAlgn="auto">
              <a:lnSpc>
                <a:spcPct val="150000"/>
              </a:lnSpc>
              <a:buFont typeface="Wingdings" panose="05000000000000000000" charset="0"/>
              <a:buNone/>
            </a:pPr>
            <a:r>
              <a:rPr lang="en-US" altLang="zh-CN" b="1" dirty="0">
                <a:solidFill>
                  <a:srgbClr val="18BCC6"/>
                </a:solidFill>
                <a:latin typeface="微软雅黑" panose="020B0503020204020204" pitchFamily="34" charset="-122"/>
                <a:ea typeface="微软雅黑" panose="020B0503020204020204" pitchFamily="34" charset="-122"/>
              </a:rPr>
              <a:t>Client Transfer Process</a:t>
            </a:r>
            <a:endParaRPr lang="zh-CN" b="1" dirty="0">
              <a:solidFill>
                <a:srgbClr val="18BCC6"/>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After selecting the files or folders, click the “Client Transfer” button.</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Configure the client transfer policy and submit the job.</a:t>
            </a:r>
            <a:endParaRPr lang="zh-CN" altLang="en-US" sz="14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961A96-AAA9-F3F9-7240-39C031A96AEA}"/>
              </a:ext>
            </a:extLst>
          </p:cNvPr>
          <p:cNvSpPr txBox="1"/>
          <p:nvPr/>
        </p:nvSpPr>
        <p:spPr>
          <a:xfrm>
            <a:off x="329434" y="5440079"/>
            <a:ext cx="7447584" cy="1346907"/>
          </a:xfrm>
          <a:prstGeom prst="rect">
            <a:avLst/>
          </a:prstGeom>
          <a:noFill/>
        </p:spPr>
        <p:txBody>
          <a:bodyPr wrap="square" rtlCol="0">
            <a:spAutoFit/>
          </a:bodyPr>
          <a:lstStyle/>
          <a:p>
            <a:pPr marL="342900" indent="-342900">
              <a:lnSpc>
                <a:spcPct val="150000"/>
              </a:lnSpc>
              <a:buFont typeface="+mj-lt"/>
              <a:buAutoNum type="arabicPeriod"/>
            </a:pPr>
            <a:r>
              <a:rPr lang="en-US" altLang="zh-CN" sz="1400" dirty="0">
                <a:latin typeface="微软雅黑" panose="020B0503020204020204" pitchFamily="34" charset="-122"/>
                <a:ea typeface="微软雅黑" panose="020B0503020204020204" pitchFamily="34" charset="-122"/>
              </a:rPr>
              <a:t>Handle</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Same-name</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Files</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Rename/Skip/Overwrite</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 If you select “Overwrite,” you must configure the verification method and overwrite rules. </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1400" dirty="0">
                <a:latin typeface="微软雅黑" panose="020B0503020204020204" pitchFamily="34" charset="-122"/>
                <a:ea typeface="微软雅黑" panose="020B0503020204020204" pitchFamily="34" charset="-122"/>
              </a:rPr>
              <a:t>Overwrite rule: Overwrite the target file if it does not match; retain the latest version of the target file if it does not match.</a:t>
            </a:r>
          </a:p>
        </p:txBody>
      </p:sp>
      <p:pic>
        <p:nvPicPr>
          <p:cNvPr id="12" name="图片 11">
            <a:extLst>
              <a:ext uri="{FF2B5EF4-FFF2-40B4-BE49-F238E27FC236}">
                <a16:creationId xmlns:a16="http://schemas.microsoft.com/office/drawing/2014/main" id="{43D24F85-26F1-6172-6747-6E5C79F722E9}"/>
              </a:ext>
            </a:extLst>
          </p:cNvPr>
          <p:cNvPicPr>
            <a:picLocks noChangeAspect="1"/>
          </p:cNvPicPr>
          <p:nvPr/>
        </p:nvPicPr>
        <p:blipFill>
          <a:blip r:embed="rId4"/>
          <a:stretch>
            <a:fillRect/>
          </a:stretch>
        </p:blipFill>
        <p:spPr>
          <a:xfrm>
            <a:off x="1092177" y="2438048"/>
            <a:ext cx="5003823" cy="2930628"/>
          </a:xfrm>
          <a:prstGeom prst="rect">
            <a:avLst/>
          </a:prstGeom>
        </p:spPr>
      </p:pic>
      <p:pic>
        <p:nvPicPr>
          <p:cNvPr id="15" name="图片 14">
            <a:extLst>
              <a:ext uri="{FF2B5EF4-FFF2-40B4-BE49-F238E27FC236}">
                <a16:creationId xmlns:a16="http://schemas.microsoft.com/office/drawing/2014/main" id="{B6736473-1539-CEED-82FC-3067030BFB83}"/>
              </a:ext>
            </a:extLst>
          </p:cNvPr>
          <p:cNvPicPr>
            <a:picLocks noChangeAspect="1"/>
          </p:cNvPicPr>
          <p:nvPr/>
        </p:nvPicPr>
        <p:blipFill>
          <a:blip r:embed="rId5"/>
          <a:stretch>
            <a:fillRect/>
          </a:stretch>
        </p:blipFill>
        <p:spPr>
          <a:xfrm>
            <a:off x="7476165" y="949325"/>
            <a:ext cx="4198599" cy="5452543"/>
          </a:xfrm>
          <a:prstGeom prst="rect">
            <a:avLst/>
          </a:prstGeom>
        </p:spPr>
      </p:pic>
    </p:spTree>
    <p:custDataLst>
      <p:tags r:id="rId1"/>
    </p:custDataLst>
    <p:extLst>
      <p:ext uri="{BB962C8B-B14F-4D97-AF65-F5344CB8AC3E}">
        <p14:creationId xmlns:p14="http://schemas.microsoft.com/office/powerpoint/2010/main" val="1760137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6287C-6E65-503C-E7AF-6093B25BBA61}"/>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A909BD97-D360-5B2F-299A-ECB0866C5664}"/>
              </a:ext>
            </a:extLst>
          </p:cNvPr>
          <p:cNvSpPr txBox="1"/>
          <p:nvPr/>
        </p:nvSpPr>
        <p:spPr>
          <a:xfrm>
            <a:off x="568134" y="242875"/>
            <a:ext cx="7652229"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400" dirty="0">
                <a:sym typeface="微软雅黑" panose="020B0503020204020204" charset="-122"/>
              </a:rPr>
              <a:t>Granular Recovery</a:t>
            </a:r>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-Network sharing</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D3AFBC9D-F34D-3184-948F-EE788E2D38A1}"/>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A9C1FDD4-9E57-279B-FF9C-E22EE1471609}"/>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20FB4788-5A32-BA93-E0B7-ABCA996C36E5}"/>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75B7E59C-C5A8-A0FE-8801-8C2F64BCD378}"/>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AACE93E0-89E7-B059-15C5-50D3391EF931}"/>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43AAE339-3D12-B291-C70F-7539C1DBEE9D}"/>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42B09964-8841-22C6-3053-A0DDD79E64DE}"/>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D7D67467-C811-A032-0CF3-8AB8B4FE9FA5}"/>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C371BA12-7E17-9437-9760-CC02D9FEC369}"/>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44E48CB4-E30E-3277-335A-4FEFA8308F6D}"/>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4FB96359-C9AC-3A19-A2E2-BAFC8F4B2CFF}"/>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a:extLst>
              <a:ext uri="{FF2B5EF4-FFF2-40B4-BE49-F238E27FC236}">
                <a16:creationId xmlns:a16="http://schemas.microsoft.com/office/drawing/2014/main" id="{6F7C3637-6A16-4721-1806-829B06010626}"/>
              </a:ext>
            </a:extLst>
          </p:cNvPr>
          <p:cNvSpPr txBox="1"/>
          <p:nvPr/>
        </p:nvSpPr>
        <p:spPr>
          <a:xfrm>
            <a:off x="470162" y="923593"/>
            <a:ext cx="6512530" cy="1203022"/>
          </a:xfrm>
          <a:prstGeom prst="rect">
            <a:avLst/>
          </a:prstGeom>
          <a:noFill/>
        </p:spPr>
        <p:txBody>
          <a:bodyPr wrap="square" rtlCol="0">
            <a:spAutoFit/>
          </a:bodyPr>
          <a:lstStyle/>
          <a:p>
            <a:pPr>
              <a:lnSpc>
                <a:spcPct val="150000"/>
              </a:lnSpc>
            </a:pPr>
            <a:r>
              <a:rPr lang="en-US" altLang="zh-CN" b="1" dirty="0">
                <a:solidFill>
                  <a:srgbClr val="18BCC6"/>
                </a:solidFill>
                <a:latin typeface="微软雅黑" panose="020B0503020204020204" charset="-122"/>
                <a:ea typeface="微软雅黑" panose="020B0503020204020204" charset="-122"/>
                <a:cs typeface="微软雅黑" panose="020B0503020204020204" charset="-122"/>
                <a:sym typeface="微软雅黑" panose="020B0503020204020204" charset="-122"/>
              </a:rPr>
              <a:t>Network sharing</a:t>
            </a:r>
            <a:r>
              <a:rPr lang="zh-CN" altLang="en-US" b="1" dirty="0">
                <a:solidFill>
                  <a:srgbClr val="18BCC6"/>
                </a:solidFill>
                <a:latin typeface="微软雅黑" panose="020B0503020204020204" pitchFamily="34" charset="-122"/>
                <a:ea typeface="微软雅黑" panose="020B0503020204020204" pitchFamily="34" charset="-122"/>
              </a:rPr>
              <a:t>（</a:t>
            </a:r>
            <a:r>
              <a:rPr lang="en-US" altLang="zh-CN" b="1" dirty="0">
                <a:solidFill>
                  <a:srgbClr val="18BCC6"/>
                </a:solidFill>
                <a:latin typeface="微软雅黑" panose="020B0503020204020204" pitchFamily="34" charset="-122"/>
                <a:ea typeface="微软雅黑" panose="020B0503020204020204" pitchFamily="34" charset="-122"/>
              </a:rPr>
              <a:t>SMB</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Protocol</a:t>
            </a:r>
            <a:r>
              <a:rPr lang="zh-CN" altLang="en-US" b="1" dirty="0">
                <a:solidFill>
                  <a:srgbClr val="18BCC6"/>
                </a:solidFill>
                <a:latin typeface="微软雅黑" panose="020B0503020204020204" pitchFamily="34" charset="-122"/>
                <a:ea typeface="微软雅黑" panose="020B0503020204020204" pitchFamily="34" charset="-122"/>
              </a:rPr>
              <a:t>）</a:t>
            </a:r>
            <a:r>
              <a:rPr lang="en-US" altLang="zh-CN" b="1" dirty="0">
                <a:solidFill>
                  <a:srgbClr val="18BCC6"/>
                </a:solidFill>
                <a:latin typeface="微软雅黑" panose="020B0503020204020204" pitchFamily="34" charset="-122"/>
                <a:ea typeface="微软雅黑" panose="020B0503020204020204" pitchFamily="34" charset="-122"/>
              </a:rPr>
              <a:t>Process</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After selecting the folder, click the “Network Share” button</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Configure the mount settings, then click “OK” to submit</a:t>
            </a:r>
            <a:endParaRPr lang="zh-CN" altLang="en-US" sz="1600"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67850334-71E6-FBE4-7431-E27774B2AA2A}"/>
              </a:ext>
            </a:extLst>
          </p:cNvPr>
          <p:cNvSpPr txBox="1"/>
          <p:nvPr/>
        </p:nvSpPr>
        <p:spPr>
          <a:xfrm>
            <a:off x="441361" y="4875245"/>
            <a:ext cx="6191439" cy="1670073"/>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Configure access settings:</a:t>
            </a:r>
          </a:p>
          <a:p>
            <a:pPr>
              <a:lnSpc>
                <a:spcPct val="150000"/>
              </a:lnSpc>
            </a:pPr>
            <a:r>
              <a:rPr lang="en-US" altLang="zh-CN" sz="1400" dirty="0">
                <a:latin typeface="微软雅黑" panose="020B0503020204020204" pitchFamily="34" charset="-122"/>
                <a:ea typeface="微软雅黑" panose="020B0503020204020204" pitchFamily="34" charset="-122"/>
              </a:rPr>
              <a:t>No restrictions: The system will not impose any IP restrictions; access is permitted from any IP address.</a:t>
            </a:r>
          </a:p>
          <a:p>
            <a:pPr>
              <a:lnSpc>
                <a:spcPct val="150000"/>
              </a:lnSpc>
            </a:pPr>
            <a:r>
              <a:rPr lang="en-US" altLang="zh-CN" sz="1400" dirty="0">
                <a:latin typeface="微软雅黑" panose="020B0503020204020204" pitchFamily="34" charset="-122"/>
                <a:ea typeface="微软雅黑" panose="020B0503020204020204" pitchFamily="34" charset="-122"/>
              </a:rPr>
              <a:t>Custom IP addresses: You can restrict access when sharing resources by entering the allowed IP addresses (multiple IPs are permitted).</a:t>
            </a:r>
            <a:endParaRPr lang="zh-CN" altLang="en-US" sz="14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ABE04936-13C8-FFFB-2264-205978007987}"/>
              </a:ext>
            </a:extLst>
          </p:cNvPr>
          <p:cNvPicPr>
            <a:picLocks noChangeAspect="1"/>
          </p:cNvPicPr>
          <p:nvPr/>
        </p:nvPicPr>
        <p:blipFill>
          <a:blip r:embed="rId4"/>
          <a:stretch>
            <a:fillRect/>
          </a:stretch>
        </p:blipFill>
        <p:spPr>
          <a:xfrm>
            <a:off x="991313" y="2333452"/>
            <a:ext cx="4761865" cy="2347118"/>
          </a:xfrm>
          <a:prstGeom prst="rect">
            <a:avLst/>
          </a:prstGeom>
        </p:spPr>
      </p:pic>
      <p:pic>
        <p:nvPicPr>
          <p:cNvPr id="14" name="图片 13">
            <a:extLst>
              <a:ext uri="{FF2B5EF4-FFF2-40B4-BE49-F238E27FC236}">
                <a16:creationId xmlns:a16="http://schemas.microsoft.com/office/drawing/2014/main" id="{0243F79D-95B2-7466-26AC-8FD73868F48B}"/>
              </a:ext>
            </a:extLst>
          </p:cNvPr>
          <p:cNvPicPr>
            <a:picLocks noChangeAspect="1"/>
          </p:cNvPicPr>
          <p:nvPr/>
        </p:nvPicPr>
        <p:blipFill>
          <a:blip r:embed="rId5"/>
          <a:stretch>
            <a:fillRect/>
          </a:stretch>
        </p:blipFill>
        <p:spPr>
          <a:xfrm>
            <a:off x="7186911" y="4152482"/>
            <a:ext cx="4056165" cy="2344604"/>
          </a:xfrm>
          <a:prstGeom prst="rect">
            <a:avLst/>
          </a:prstGeom>
        </p:spPr>
      </p:pic>
      <p:pic>
        <p:nvPicPr>
          <p:cNvPr id="16" name="图片 15">
            <a:extLst>
              <a:ext uri="{FF2B5EF4-FFF2-40B4-BE49-F238E27FC236}">
                <a16:creationId xmlns:a16="http://schemas.microsoft.com/office/drawing/2014/main" id="{B099B396-6D50-1E64-FF3B-6522A5D2E127}"/>
              </a:ext>
            </a:extLst>
          </p:cNvPr>
          <p:cNvPicPr>
            <a:picLocks noChangeAspect="1"/>
          </p:cNvPicPr>
          <p:nvPr/>
        </p:nvPicPr>
        <p:blipFill>
          <a:blip r:embed="rId6"/>
          <a:stretch>
            <a:fillRect/>
          </a:stretch>
        </p:blipFill>
        <p:spPr>
          <a:xfrm>
            <a:off x="7018195" y="923593"/>
            <a:ext cx="4393596" cy="2785093"/>
          </a:xfrm>
          <a:prstGeom prst="rect">
            <a:avLst/>
          </a:prstGeom>
        </p:spPr>
      </p:pic>
    </p:spTree>
    <p:custDataLst>
      <p:tags r:id="rId1"/>
    </p:custDataLst>
    <p:extLst>
      <p:ext uri="{BB962C8B-B14F-4D97-AF65-F5344CB8AC3E}">
        <p14:creationId xmlns:p14="http://schemas.microsoft.com/office/powerpoint/2010/main" val="131285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6287C-6E65-503C-E7AF-6093B25BBA61}"/>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A909BD97-D360-5B2F-299A-ECB0866C5664}"/>
              </a:ext>
            </a:extLst>
          </p:cNvPr>
          <p:cNvSpPr txBox="1"/>
          <p:nvPr/>
        </p:nvSpPr>
        <p:spPr>
          <a:xfrm>
            <a:off x="568134" y="242875"/>
            <a:ext cx="7818483" cy="461665"/>
          </a:xfrm>
          <a:prstGeom prst="rect">
            <a:avLst/>
          </a:prstGeom>
          <a:noFill/>
        </p:spPr>
        <p:txBody>
          <a:bodyPr wrap="square" rtlCol="0">
            <a:spAutoFit/>
          </a:bodyPr>
          <a:lstStyle/>
          <a:p>
            <a:pPr lvl="0"/>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400" dirty="0">
                <a:sym typeface="微软雅黑" panose="020B0503020204020204" charset="-122"/>
              </a:rPr>
              <a:t>Granular Recovery</a:t>
            </a:r>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altLang="zh-CN" sz="2400" dirty="0">
                <a:latin typeface="微软雅黑" panose="020B0503020204020204" pitchFamily="34" charset="-122"/>
                <a:ea typeface="微软雅黑" panose="020B0503020204020204" pitchFamily="34" charset="-122"/>
              </a:rPr>
              <a:t> Transfer/Share job</a:t>
            </a:r>
            <a:endParaRPr lang="zh-CN" altLang="en-US"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D3AFBC9D-F34D-3184-948F-EE788E2D38A1}"/>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A9C1FDD4-9E57-279B-FF9C-E22EE1471609}"/>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20FB4788-5A32-BA93-E0B7-ABCA996C36E5}"/>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75B7E59C-C5A8-A0FE-8801-8C2F64BCD378}"/>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AACE93E0-89E7-B059-15C5-50D3391EF931}"/>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43AAE339-3D12-B291-C70F-7539C1DBEE9D}"/>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42B09964-8841-22C6-3053-A0DDD79E64DE}"/>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D7D67467-C811-A032-0CF3-8AB8B4FE9FA5}"/>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C371BA12-7E17-9437-9760-CC02D9FEC369}"/>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44E48CB4-E30E-3277-335A-4FEFA8308F6D}"/>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4FB96359-C9AC-3A19-A2E2-BAFC8F4B2CFF}"/>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18CD1A57-11E4-086B-ED95-60295088296E}"/>
              </a:ext>
            </a:extLst>
          </p:cNvPr>
          <p:cNvSpPr txBox="1"/>
          <p:nvPr/>
        </p:nvSpPr>
        <p:spPr>
          <a:xfrm>
            <a:off x="690597" y="901381"/>
            <a:ext cx="4761865" cy="418191"/>
          </a:xfrm>
          <a:prstGeom prst="rect">
            <a:avLst/>
          </a:prstGeom>
          <a:noFill/>
        </p:spPr>
        <p:txBody>
          <a:bodyPr wrap="square" rtlCol="0">
            <a:spAutoFit/>
          </a:bodyPr>
          <a:lstStyle/>
          <a:p>
            <a:pPr marL="342900" indent="-342900" algn="l" fontAlgn="auto">
              <a:lnSpc>
                <a:spcPct val="150000"/>
              </a:lnSpc>
              <a:buFont typeface="+mj-lt"/>
              <a:buAutoNum type="arabicPeriod"/>
            </a:pPr>
            <a:r>
              <a:rPr lang="en-US" altLang="zh-CN" sz="1600" dirty="0">
                <a:latin typeface="微软雅黑" panose="020B0503020204020204" pitchFamily="34" charset="-122"/>
                <a:ea typeface="微软雅黑" panose="020B0503020204020204" pitchFamily="34" charset="-122"/>
              </a:rPr>
              <a:t>Click“ Transfer/Share job "button</a:t>
            </a:r>
          </a:p>
        </p:txBody>
      </p:sp>
      <p:pic>
        <p:nvPicPr>
          <p:cNvPr id="8" name="图片 7">
            <a:extLst>
              <a:ext uri="{FF2B5EF4-FFF2-40B4-BE49-F238E27FC236}">
                <a16:creationId xmlns:a16="http://schemas.microsoft.com/office/drawing/2014/main" id="{41066B78-1FC2-B8EA-C6C1-67B22CCF2473}"/>
              </a:ext>
            </a:extLst>
          </p:cNvPr>
          <p:cNvPicPr>
            <a:picLocks noChangeAspect="1"/>
          </p:cNvPicPr>
          <p:nvPr/>
        </p:nvPicPr>
        <p:blipFill>
          <a:blip r:embed="rId3"/>
          <a:stretch>
            <a:fillRect/>
          </a:stretch>
        </p:blipFill>
        <p:spPr>
          <a:xfrm>
            <a:off x="1930972" y="1547230"/>
            <a:ext cx="8330055" cy="4968355"/>
          </a:xfrm>
          <a:prstGeom prst="rect">
            <a:avLst/>
          </a:prstGeom>
        </p:spPr>
      </p:pic>
    </p:spTree>
    <p:custDataLst>
      <p:tags r:id="rId1"/>
    </p:custDataLst>
    <p:extLst>
      <p:ext uri="{BB962C8B-B14F-4D97-AF65-F5344CB8AC3E}">
        <p14:creationId xmlns:p14="http://schemas.microsoft.com/office/powerpoint/2010/main" val="393126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E7D8-78BC-1796-A2F3-E2040E5E72D1}"/>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CADA7EB1-CB03-269A-6750-1056EB3537FD}"/>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89BBA7B5-B9AD-A408-DB17-4D1BB05529D2}"/>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1C5C693-C802-3A15-2F4D-CC64AF63FE48}"/>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28E1D43A-FB6F-3DC1-FF60-BEC524E7EFD9}"/>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E0B75882-88B0-FBCF-7A37-E328C39AF508}"/>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44933859-EA31-6870-3078-2F53EFCCCA7E}"/>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76A788EA-BADD-1143-9AA0-30A1C54696E9}"/>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5BAB4BC8-DBCF-21E5-ECB4-3DEB3D474C56}"/>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4AEE6E22-DE74-7063-9A8D-B62365D5935F}"/>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93D38307-3CE0-86A7-B917-F32453CEB376}"/>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44EF39AC-B1A0-BD56-A710-4DEA684692AD}"/>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a:extLst>
              <a:ext uri="{FF2B5EF4-FFF2-40B4-BE49-F238E27FC236}">
                <a16:creationId xmlns:a16="http://schemas.microsoft.com/office/drawing/2014/main" id="{59E575F1-09A7-5FCD-10C7-C96B8A2E3859}"/>
              </a:ext>
            </a:extLst>
          </p:cNvPr>
          <p:cNvSpPr txBox="1"/>
          <p:nvPr/>
        </p:nvSpPr>
        <p:spPr>
          <a:xfrm>
            <a:off x="746014" y="1100555"/>
            <a:ext cx="6800095" cy="418191"/>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2. Click here to view transmission jobs and shared jobs</a:t>
            </a:r>
            <a:endParaRPr lang="zh-CN" altLang="en-US" sz="16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53C13754-A82E-EC60-7725-569F3B100CA7}"/>
              </a:ext>
            </a:extLst>
          </p:cNvPr>
          <p:cNvSpPr txBox="1"/>
          <p:nvPr/>
        </p:nvSpPr>
        <p:spPr>
          <a:xfrm>
            <a:off x="625941" y="280926"/>
            <a:ext cx="6707731" cy="461665"/>
          </a:xfrm>
          <a:prstGeom prst="rect">
            <a:avLst/>
          </a:prstGeom>
          <a:noFill/>
        </p:spPr>
        <p:txBody>
          <a:bodyPr wrap="square" rtlCol="0">
            <a:spAutoFit/>
          </a:bodyPr>
          <a:lstStyle/>
          <a:p>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4.2 </a:t>
            </a:r>
            <a:r>
              <a:rPr lang="en-US" altLang="zh-CN" sz="2400" dirty="0">
                <a:sym typeface="微软雅黑" panose="020B0503020204020204" charset="-122"/>
              </a:rPr>
              <a:t>Granular Recovery</a:t>
            </a:r>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altLang="zh-CN" sz="2400" dirty="0">
                <a:latin typeface="微软雅黑" panose="020B0503020204020204" pitchFamily="34" charset="-122"/>
                <a:ea typeface="微软雅黑" panose="020B0503020204020204" pitchFamily="34" charset="-122"/>
              </a:rPr>
              <a:t> Transfer/Share job</a:t>
            </a:r>
            <a:endParaRPr lang="zh-CN" altLang="en-US"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8" name="图片 7">
            <a:extLst>
              <a:ext uri="{FF2B5EF4-FFF2-40B4-BE49-F238E27FC236}">
                <a16:creationId xmlns:a16="http://schemas.microsoft.com/office/drawing/2014/main" id="{B3FEE784-305A-F0AD-328C-1A343DAEB585}"/>
              </a:ext>
            </a:extLst>
          </p:cNvPr>
          <p:cNvPicPr>
            <a:picLocks noChangeAspect="1"/>
          </p:cNvPicPr>
          <p:nvPr/>
        </p:nvPicPr>
        <p:blipFill>
          <a:blip r:embed="rId3"/>
          <a:stretch>
            <a:fillRect/>
          </a:stretch>
        </p:blipFill>
        <p:spPr>
          <a:xfrm>
            <a:off x="992909" y="1751433"/>
            <a:ext cx="10206182" cy="1813662"/>
          </a:xfrm>
          <a:prstGeom prst="rect">
            <a:avLst/>
          </a:prstGeom>
        </p:spPr>
      </p:pic>
      <p:pic>
        <p:nvPicPr>
          <p:cNvPr id="11" name="图片 10">
            <a:extLst>
              <a:ext uri="{FF2B5EF4-FFF2-40B4-BE49-F238E27FC236}">
                <a16:creationId xmlns:a16="http://schemas.microsoft.com/office/drawing/2014/main" id="{0FDF704F-D6C5-521E-3672-AC011631EEE1}"/>
              </a:ext>
            </a:extLst>
          </p:cNvPr>
          <p:cNvPicPr>
            <a:picLocks noChangeAspect="1"/>
          </p:cNvPicPr>
          <p:nvPr/>
        </p:nvPicPr>
        <p:blipFill>
          <a:blip r:embed="rId4"/>
          <a:stretch>
            <a:fillRect/>
          </a:stretch>
        </p:blipFill>
        <p:spPr>
          <a:xfrm>
            <a:off x="1200727" y="3705895"/>
            <a:ext cx="9910618" cy="2377468"/>
          </a:xfrm>
          <a:prstGeom prst="rect">
            <a:avLst/>
          </a:prstGeom>
        </p:spPr>
      </p:pic>
    </p:spTree>
    <p:custDataLst>
      <p:tags r:id="rId1"/>
    </p:custDataLst>
    <p:extLst>
      <p:ext uri="{BB962C8B-B14F-4D97-AF65-F5344CB8AC3E}">
        <p14:creationId xmlns:p14="http://schemas.microsoft.com/office/powerpoint/2010/main" val="3228750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CAAF9A-ED5E-4C6D-B282-B23482D0D8C2}"/>
              </a:ext>
            </a:extLst>
          </p:cNvPr>
          <p:cNvSpPr/>
          <p:nvPr>
            <p:custDataLst>
              <p:tags r:id="rId1"/>
            </p:custDataLst>
          </p:nvPr>
        </p:nvSpPr>
        <p:spPr>
          <a:xfrm>
            <a:off x="568135" y="1607896"/>
            <a:ext cx="9860655" cy="1716239"/>
          </a:xfrm>
          <a:prstGeom prst="rect">
            <a:avLst/>
          </a:prstGeom>
        </p:spPr>
        <p:txBody>
          <a:bodyPr wrap="square">
            <a:spAutoFit/>
          </a:bodyPr>
          <a:lstStyle/>
          <a:p>
            <a:pPr lvl="0">
              <a:lnSpc>
                <a:spcPct val="150000"/>
              </a:lnSpc>
            </a:pPr>
            <a:r>
              <a:rPr lang="en-US" altLang="zh-CN" sz="1600" b="1" dirty="0">
                <a:solidFill>
                  <a:srgbClr val="18BCC6"/>
                </a:solidFill>
                <a:latin typeface="微软雅黑" panose="020B0503020204020204" pitchFamily="34" charset="-122"/>
                <a:ea typeface="微软雅黑" panose="020B0503020204020204" pitchFamily="34" charset="-122"/>
                <a:cs typeface="微软雅黑" panose="020B0503020204020204" charset="-122"/>
                <a:sym typeface="+mn-ea"/>
              </a:rPr>
              <a:t>Driver Library Management</a:t>
            </a:r>
            <a:r>
              <a:rPr lang="zh-CN" altLang="en-US" sz="1600" b="1" dirty="0">
                <a:solidFill>
                  <a:srgbClr val="18BCC6"/>
                </a:solidFill>
                <a:latin typeface="微软雅黑" panose="020B0503020204020204" pitchFamily="34" charset="-122"/>
                <a:ea typeface="微软雅黑" panose="020B0503020204020204" pitchFamily="34" charset="-122"/>
                <a:cs typeface="微软雅黑" panose="020B0503020204020204" charset="-122"/>
                <a:sym typeface="+mn-ea"/>
              </a:rPr>
              <a:t>：</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Built-in drivers, users can also add the drivers they need on their own.</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Drivers are automatically replaced during the system boot process, reducing manual intervention, improving recovery efficiency, and shortening the product PoC duration.</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Resolves the issue of having to manually add drivers during system boot.</a:t>
            </a:r>
          </a:p>
        </p:txBody>
      </p:sp>
      <p:sp>
        <p:nvSpPr>
          <p:cNvPr id="4" name="文本框 3">
            <a:extLst>
              <a:ext uri="{FF2B5EF4-FFF2-40B4-BE49-F238E27FC236}">
                <a16:creationId xmlns:a16="http://schemas.microsoft.com/office/drawing/2014/main" id="{C33C4D49-F8F5-409E-984C-7AB207FD9897}"/>
              </a:ext>
            </a:extLst>
          </p:cNvPr>
          <p:cNvSpPr txBox="1"/>
          <p:nvPr/>
        </p:nvSpPr>
        <p:spPr>
          <a:xfrm>
            <a:off x="568135" y="242875"/>
            <a:ext cx="4715383" cy="491490"/>
          </a:xfrm>
          <a:prstGeom prst="rect">
            <a:avLst/>
          </a:prstGeom>
          <a:noFill/>
        </p:spPr>
        <p:txBody>
          <a:bodyPr wrap="square" rtlCol="0">
            <a:spAutoFit/>
          </a:bodyPr>
          <a:lstStyle/>
          <a:p>
            <a:pPr lvl="0" algn="l">
              <a:buClrTx/>
              <a:buSzTx/>
              <a:buFontTx/>
            </a:pP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4.3</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Driver</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Library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矩形 4">
            <a:extLst>
              <a:ext uri="{FF2B5EF4-FFF2-40B4-BE49-F238E27FC236}">
                <a16:creationId xmlns:a16="http://schemas.microsoft.com/office/drawing/2014/main" id="{24921AC4-43AF-4CAC-83A9-F66938B1BBD8}"/>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 name="矩形 8">
            <a:extLst>
              <a:ext uri="{FF2B5EF4-FFF2-40B4-BE49-F238E27FC236}">
                <a16:creationId xmlns:a16="http://schemas.microsoft.com/office/drawing/2014/main" id="{6A7D4783-6731-0E1E-76C1-2518343F94AB}"/>
              </a:ext>
            </a:extLst>
          </p:cNvPr>
          <p:cNvSpPr/>
          <p:nvPr>
            <p:custDataLst>
              <p:tags r:id="rId2"/>
            </p:custDataLst>
          </p:nvPr>
        </p:nvSpPr>
        <p:spPr>
          <a:xfrm>
            <a:off x="412561" y="868376"/>
            <a:ext cx="11542585" cy="787523"/>
          </a:xfrm>
          <a:prstGeom prst="rect">
            <a:avLst/>
          </a:prstGeom>
        </p:spPr>
        <p:txBody>
          <a:bodyPr wrap="square">
            <a:spAutoFit/>
          </a:bodyPr>
          <a:lstStyle/>
          <a:p>
            <a:pPr lvl="0">
              <a:lnSpc>
                <a:spcPct val="150000"/>
              </a:lnSpc>
            </a:pPr>
            <a:r>
              <a:rPr lang="en-US" altLang="zh-CN" sz="1600" dirty="0">
                <a:latin typeface="微软雅黑" panose="020B0503020204020204" charset="-122"/>
                <a:ea typeface="微软雅黑" panose="020B0503020204020204" charset="-122"/>
                <a:cs typeface="微软雅黑" panose="020B0503020204020204" charset="-122"/>
                <a:sym typeface="+mn-ea"/>
              </a:rPr>
              <a:t>Instant recovery to heterogeneous platforms/proxy-based environments; X2X cross-platform recovery (V2V, V2C, C2C, C2V, V2P, C2P); supports heterogeneous platform detection and driver detection during job configuration.</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a:extLst>
              <a:ext uri="{FF2B5EF4-FFF2-40B4-BE49-F238E27FC236}">
                <a16:creationId xmlns:a16="http://schemas.microsoft.com/office/drawing/2014/main" id="{CE88A626-209C-51BD-6E98-A02CE86B0907}"/>
              </a:ext>
            </a:extLst>
          </p:cNvPr>
          <p:cNvPicPr>
            <a:picLocks noChangeAspect="1"/>
          </p:cNvPicPr>
          <p:nvPr/>
        </p:nvPicPr>
        <p:blipFill>
          <a:blip r:embed="rId5"/>
          <a:stretch>
            <a:fillRect/>
          </a:stretch>
        </p:blipFill>
        <p:spPr>
          <a:xfrm>
            <a:off x="2669310" y="3429000"/>
            <a:ext cx="5984228" cy="3154711"/>
          </a:xfrm>
          <a:prstGeom prst="rect">
            <a:avLst/>
          </a:prstGeom>
        </p:spPr>
      </p:pic>
    </p:spTree>
    <p:extLst>
      <p:ext uri="{BB962C8B-B14F-4D97-AF65-F5344CB8AC3E}">
        <p14:creationId xmlns:p14="http://schemas.microsoft.com/office/powerpoint/2010/main" val="361795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68134" y="242875"/>
            <a:ext cx="5673177" cy="492443"/>
          </a:xfrm>
          <a:prstGeom prst="rect">
            <a:avLst/>
          </a:prstGeom>
          <a:noFill/>
        </p:spPr>
        <p:txBody>
          <a:bodyPr wrap="square" rtlCol="0">
            <a:spAutoFit/>
          </a:bodyPr>
          <a:lstStyle/>
          <a:p>
            <a:pPr lvl="0" algn="l">
              <a:buClrTx/>
              <a:buSzTx/>
              <a:buFontTx/>
            </a:pP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8.1-9.0 Optimization</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Summary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a:extLst>
              <a:ext uri="{FF2B5EF4-FFF2-40B4-BE49-F238E27FC236}">
                <a16:creationId xmlns:a16="http://schemas.microsoft.com/office/drawing/2014/main" id="{7E23515F-626B-801D-8DB9-7E6C4142FCAE}"/>
              </a:ext>
            </a:extLst>
          </p:cNvPr>
          <p:cNvSpPr txBox="1"/>
          <p:nvPr/>
        </p:nvSpPr>
        <p:spPr>
          <a:xfrm>
            <a:off x="470159" y="1024225"/>
            <a:ext cx="10413863" cy="4613892"/>
          </a:xfrm>
          <a:prstGeom prst="rect">
            <a:avLst/>
          </a:prstGeom>
          <a:noFill/>
        </p:spPr>
        <p:txBody>
          <a:bodyPr wrap="square" rtlCol="0">
            <a:spAutoFit/>
          </a:bodyPr>
          <a:lstStyle/>
          <a:p>
            <a:pPr marL="342900" indent="-342900">
              <a:lnSpc>
                <a:spcPct val="150000"/>
              </a:lnSpc>
              <a:buFont typeface="+mj-lt"/>
              <a:buAutoNum type="arabicPeriod"/>
            </a:pPr>
            <a:r>
              <a:rPr lang="en-US" altLang="zh-CN" dirty="0">
                <a:latin typeface="微软雅黑" panose="020B0503020204020204" pitchFamily="34" charset="-122"/>
                <a:ea typeface="微软雅黑" panose="020B0503020204020204" pitchFamily="34" charset="-122"/>
                <a:cs typeface="Cascadia Code" panose="020B0609020000020004" pitchFamily="49" charset="0"/>
              </a:rPr>
              <a:t>Permanent incremental backups cannot be enabled with compression, otherwise the data will grow larger and larger as it is merged—Modifications to the backup chain merge.</a:t>
            </a:r>
          </a:p>
          <a:p>
            <a:pPr marL="342900" indent="-342900">
              <a:lnSpc>
                <a:spcPct val="150000"/>
              </a:lnSpc>
              <a:buFont typeface="+mj-lt"/>
              <a:buAutoNum type="arabicPeriod"/>
            </a:pPr>
            <a:endParaRPr lang="en-US" altLang="zh-CN" dirty="0">
              <a:latin typeface="微软雅黑" panose="020B0503020204020204" pitchFamily="34" charset="-122"/>
              <a:ea typeface="微软雅黑" panose="020B0503020204020204" pitchFamily="34" charset="-122"/>
              <a:cs typeface="Cascadia Code" panose="020B0609020000020004" pitchFamily="49" charset="0"/>
            </a:endParaRPr>
          </a:p>
          <a:p>
            <a:pPr marL="342900" indent="-342900">
              <a:lnSpc>
                <a:spcPct val="150000"/>
              </a:lnSpc>
              <a:buFont typeface="+mj-lt"/>
              <a:buAutoNum type="arabicPeriod"/>
            </a:pPr>
            <a:r>
              <a:rPr lang="en-US" altLang="zh-CN" dirty="0">
                <a:latin typeface="微软雅黑" panose="020B0503020204020204" pitchFamily="34" charset="-122"/>
                <a:ea typeface="微软雅黑" panose="020B0503020204020204" pitchFamily="34" charset="-122"/>
                <a:cs typeface="Cascadia Code" panose="020B0609020000020004" pitchFamily="49" charset="0"/>
              </a:rPr>
              <a:t>Performance Issues: Compared to competitors, backup and restore speeds are slow—features such as support for multiple virtual machines, multiple disks, and multi-threading for a single disk are currently only available on Huawei FC.</a:t>
            </a:r>
          </a:p>
          <a:p>
            <a:pPr marL="342900" indent="-342900">
              <a:lnSpc>
                <a:spcPct val="150000"/>
              </a:lnSpc>
              <a:buFont typeface="+mj-lt"/>
              <a:buAutoNum type="arabicPeriod"/>
            </a:pPr>
            <a:endParaRPr lang="en-US" altLang="zh-CN" dirty="0">
              <a:latin typeface="微软雅黑" panose="020B0503020204020204" pitchFamily="34" charset="-122"/>
              <a:ea typeface="微软雅黑" panose="020B0503020204020204" pitchFamily="34" charset="-122"/>
              <a:cs typeface="Cascadia Code" panose="020B0609020000020004" pitchFamily="49" charset="0"/>
            </a:endParaRPr>
          </a:p>
          <a:p>
            <a:pPr marL="342900" indent="-342900">
              <a:lnSpc>
                <a:spcPct val="150000"/>
              </a:lnSpc>
              <a:buFont typeface="+mj-lt"/>
              <a:buAutoNum type="arabicPeriod"/>
            </a:pPr>
            <a:r>
              <a:rPr lang="en-US" altLang="zh-CN" dirty="0">
                <a:latin typeface="微软雅黑" panose="020B0503020204020204" pitchFamily="34" charset="-122"/>
                <a:ea typeface="微软雅黑" panose="020B0503020204020204" pitchFamily="34" charset="-122"/>
                <a:cs typeface="Cascadia Code" panose="020B0609020000020004" pitchFamily="49" charset="0"/>
              </a:rPr>
              <a:t>Regarding the narrowing gap between our virtualization module and those of our competitors—we will maintain and further expand our lead through new features such as automated verification, virus scanning, emergency takeover, X2X, and granular recovery options.</a:t>
            </a:r>
          </a:p>
        </p:txBody>
      </p:sp>
    </p:spTree>
    <p:custDataLst>
      <p:tags r:id="rId1"/>
    </p:custDataLst>
    <p:extLst>
      <p:ext uri="{BB962C8B-B14F-4D97-AF65-F5344CB8AC3E}">
        <p14:creationId xmlns:p14="http://schemas.microsoft.com/office/powerpoint/2010/main" val="3282410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30E0-0002-0068-D856-4FAF441B6CD1}"/>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F0B7F088-DBCF-372B-90B2-4C00486EF07D}"/>
              </a:ext>
            </a:extLst>
          </p:cNvPr>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4.3 Boot Image</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 name="矩形 5">
            <a:extLst>
              <a:ext uri="{FF2B5EF4-FFF2-40B4-BE49-F238E27FC236}">
                <a16:creationId xmlns:a16="http://schemas.microsoft.com/office/drawing/2014/main" id="{137E72AD-2EB5-052D-331D-6D8BB19B75D8}"/>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9" name="图片 8">
            <a:extLst>
              <a:ext uri="{FF2B5EF4-FFF2-40B4-BE49-F238E27FC236}">
                <a16:creationId xmlns:a16="http://schemas.microsoft.com/office/drawing/2014/main" id="{1B5AFC61-DCE1-C127-3997-8F08A638968B}"/>
              </a:ext>
            </a:extLst>
          </p:cNvPr>
          <p:cNvPicPr>
            <a:picLocks noChangeAspect="1"/>
          </p:cNvPicPr>
          <p:nvPr/>
        </p:nvPicPr>
        <p:blipFill>
          <a:blip r:embed="rId3"/>
          <a:stretch>
            <a:fillRect/>
          </a:stretch>
        </p:blipFill>
        <p:spPr>
          <a:xfrm>
            <a:off x="716136" y="984695"/>
            <a:ext cx="9892145" cy="2156812"/>
          </a:xfrm>
          <a:prstGeom prst="rect">
            <a:avLst/>
          </a:prstGeom>
        </p:spPr>
      </p:pic>
      <p:sp>
        <p:nvSpPr>
          <p:cNvPr id="3" name="文本框 2">
            <a:extLst>
              <a:ext uri="{FF2B5EF4-FFF2-40B4-BE49-F238E27FC236}">
                <a16:creationId xmlns:a16="http://schemas.microsoft.com/office/drawing/2014/main" id="{D6339CA3-568F-E686-607F-4BCD21E34461}"/>
              </a:ext>
            </a:extLst>
          </p:cNvPr>
          <p:cNvSpPr txBox="1"/>
          <p:nvPr/>
        </p:nvSpPr>
        <p:spPr>
          <a:xfrm>
            <a:off x="1302802" y="3818094"/>
            <a:ext cx="8718811" cy="2954655"/>
          </a:xfrm>
          <a:prstGeom prst="rect">
            <a:avLst/>
          </a:prstGeom>
          <a:noFill/>
        </p:spPr>
        <p:txBody>
          <a:bodyPr wrap="square" rtlCol="0">
            <a:spAutoFit/>
          </a:bodyPr>
          <a:lstStyle/>
          <a:p>
            <a:pPr>
              <a:lnSpc>
                <a:spcPct val="150000"/>
              </a:lnSpc>
            </a:pPr>
            <a:r>
              <a:rPr lang="en-US" altLang="zh-CN" sz="1400" b="1" dirty="0">
                <a:solidFill>
                  <a:srgbClr val="FF0000"/>
                </a:solidFill>
              </a:rPr>
              <a:t>Unified Multi-Architecture Boot Image Consolidation:</a:t>
            </a:r>
            <a:br>
              <a:rPr lang="en-US" altLang="zh-CN" sz="1400" dirty="0">
                <a:solidFill>
                  <a:srgbClr val="FF0000"/>
                </a:solidFill>
              </a:rPr>
            </a:br>
            <a:r>
              <a:rPr lang="en-US" altLang="zh-CN" sz="1400" dirty="0"/>
              <a:t>Only one </a:t>
            </a:r>
            <a:r>
              <a:rPr lang="en-US" altLang="zh-CN" sz="1400" dirty="0" err="1"/>
              <a:t>LiveCD</a:t>
            </a:r>
            <a:r>
              <a:rPr lang="en-US" altLang="zh-CN" sz="1400" dirty="0"/>
              <a:t> image each for x86 and ARM architectures; WinPE supports x86 architecture only.</a:t>
            </a:r>
          </a:p>
          <a:p>
            <a:pPr>
              <a:lnSpc>
                <a:spcPct val="150000"/>
              </a:lnSpc>
            </a:pPr>
            <a:endParaRPr lang="en-US" altLang="zh-CN" sz="1400" dirty="0"/>
          </a:p>
          <a:p>
            <a:pPr>
              <a:lnSpc>
                <a:spcPct val="150000"/>
              </a:lnSpc>
            </a:pPr>
            <a:r>
              <a:rPr lang="en-US" altLang="zh-CN" sz="1400" b="1" dirty="0">
                <a:solidFill>
                  <a:srgbClr val="FF0000"/>
                </a:solidFill>
              </a:rPr>
              <a:t>Automatic Web Interface Image Generation:</a:t>
            </a:r>
            <a:br>
              <a:rPr lang="en-US" altLang="zh-CN" sz="1400" dirty="0">
                <a:solidFill>
                  <a:srgbClr val="FF0000"/>
                </a:solidFill>
              </a:rPr>
            </a:br>
            <a:r>
              <a:rPr lang="en-US" altLang="zh-CN" sz="1400" dirty="0"/>
              <a:t>The backup system's web interface can automatically generate boot images and provide download links without manual intervention by staff. Generated images can be automatically purged from the backend after a certain period. Upon booting, the generated image automatically connects to the backup system, eliminating the need to run script commands.</a:t>
            </a:r>
          </a:p>
          <a:p>
            <a:endParaRPr lang="zh-CN" altLang="en-US" dirty="0"/>
          </a:p>
        </p:txBody>
      </p:sp>
    </p:spTree>
    <p:extLst>
      <p:ext uri="{BB962C8B-B14F-4D97-AF65-F5344CB8AC3E}">
        <p14:creationId xmlns:p14="http://schemas.microsoft.com/office/powerpoint/2010/main" val="70871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F2BA74B-C083-49CB-90FC-6E2EAE220848}"/>
              </a:ext>
            </a:extLst>
          </p:cNvPr>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4.3 Boot Image</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 name="矩形 5">
            <a:extLst>
              <a:ext uri="{FF2B5EF4-FFF2-40B4-BE49-F238E27FC236}">
                <a16:creationId xmlns:a16="http://schemas.microsoft.com/office/drawing/2014/main" id="{4D63BC80-4918-4A3A-AD05-ED125104F2E2}"/>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1" name="图片 10">
            <a:extLst>
              <a:ext uri="{FF2B5EF4-FFF2-40B4-BE49-F238E27FC236}">
                <a16:creationId xmlns:a16="http://schemas.microsoft.com/office/drawing/2014/main" id="{F5CA7EAF-7E75-0AAB-E080-AE9200A390EC}"/>
              </a:ext>
            </a:extLst>
          </p:cNvPr>
          <p:cNvPicPr>
            <a:picLocks noChangeAspect="1"/>
          </p:cNvPicPr>
          <p:nvPr/>
        </p:nvPicPr>
        <p:blipFill>
          <a:blip r:embed="rId3"/>
          <a:stretch>
            <a:fillRect/>
          </a:stretch>
        </p:blipFill>
        <p:spPr>
          <a:xfrm>
            <a:off x="6908484" y="662125"/>
            <a:ext cx="4469198" cy="5868250"/>
          </a:xfrm>
          <a:prstGeom prst="rect">
            <a:avLst/>
          </a:prstGeom>
        </p:spPr>
      </p:pic>
      <p:sp>
        <p:nvSpPr>
          <p:cNvPr id="4" name="文本框 3">
            <a:extLst>
              <a:ext uri="{FF2B5EF4-FFF2-40B4-BE49-F238E27FC236}">
                <a16:creationId xmlns:a16="http://schemas.microsoft.com/office/drawing/2014/main" id="{E66F5FE2-F5A0-F2D3-6714-BDBF2E2BE29D}"/>
              </a:ext>
            </a:extLst>
          </p:cNvPr>
          <p:cNvSpPr txBox="1"/>
          <p:nvPr/>
        </p:nvSpPr>
        <p:spPr>
          <a:xfrm>
            <a:off x="740427" y="899378"/>
            <a:ext cx="5678846" cy="5863144"/>
          </a:xfrm>
          <a:prstGeom prst="rect">
            <a:avLst/>
          </a:prstGeom>
          <a:noFill/>
        </p:spPr>
        <p:txBody>
          <a:bodyPr wrap="square" rtlCol="0">
            <a:spAutoFit/>
          </a:bodyPr>
          <a:lstStyle/>
          <a:p>
            <a:pPr>
              <a:lnSpc>
                <a:spcPct val="150000"/>
              </a:lnSpc>
            </a:pPr>
            <a:r>
              <a:rPr lang="en-US" altLang="zh-CN" sz="1400" b="1" dirty="0">
                <a:solidFill>
                  <a:srgbClr val="FF0000"/>
                </a:solidFill>
              </a:rPr>
              <a:t>Graphical User Interface:</a:t>
            </a:r>
            <a:br>
              <a:rPr lang="en-US" altLang="zh-CN" sz="1400" dirty="0"/>
            </a:br>
            <a:r>
              <a:rPr lang="en-US" altLang="zh-CN" sz="1400" dirty="0"/>
              <a:t>All boot images are optimized with a graphical user interface (GUI).</a:t>
            </a:r>
          </a:p>
          <a:p>
            <a:pPr>
              <a:lnSpc>
                <a:spcPct val="150000"/>
              </a:lnSpc>
            </a:pPr>
            <a:endParaRPr lang="en-US" altLang="zh-CN" sz="1400" dirty="0"/>
          </a:p>
          <a:p>
            <a:pPr>
              <a:lnSpc>
                <a:spcPct val="150000"/>
              </a:lnSpc>
            </a:pPr>
            <a:r>
              <a:rPr lang="en-US" altLang="zh-CN" sz="1400" b="1" dirty="0">
                <a:solidFill>
                  <a:srgbClr val="FF0000"/>
                </a:solidFill>
              </a:rPr>
              <a:t>Network Configuration via Web Interface to Reduce Command-Line Operations:</a:t>
            </a:r>
            <a:br>
              <a:rPr lang="en-US" altLang="zh-CN" sz="1400" dirty="0"/>
            </a:br>
            <a:r>
              <a:rPr lang="en-US" altLang="zh-CN" sz="1400" dirty="0"/>
              <a:t>Network settings can be configured directly within the web interface when generating a boot image. Alternatively, network parameters can still be reset using existing command-line methods.</a:t>
            </a:r>
          </a:p>
          <a:p>
            <a:pPr>
              <a:lnSpc>
                <a:spcPct val="150000"/>
              </a:lnSpc>
            </a:pPr>
            <a:endParaRPr lang="en-US" altLang="zh-CN" sz="1400" dirty="0"/>
          </a:p>
          <a:p>
            <a:pPr>
              <a:lnSpc>
                <a:spcPct val="150000"/>
              </a:lnSpc>
            </a:pPr>
            <a:r>
              <a:rPr lang="en-US" altLang="zh-CN" sz="1400" b="1" dirty="0">
                <a:solidFill>
                  <a:srgbClr val="FF0000"/>
                </a:solidFill>
              </a:rPr>
              <a:t>Client-Based Boot Image Transfer:</a:t>
            </a:r>
            <a:br>
              <a:rPr lang="en-US" altLang="zh-CN" sz="1400" dirty="0">
                <a:solidFill>
                  <a:srgbClr val="FF0000"/>
                </a:solidFill>
              </a:rPr>
            </a:br>
            <a:r>
              <a:rPr lang="en-US" altLang="zh-CN" sz="1400" dirty="0"/>
              <a:t>Install a client on the target recovery machine. The boot image can then be transferred directly via the client to the recovery target. After rebooting the target machine, the recovery job can proceed immediately, minimizing steps such as downloading the image or burning it to physical media.</a:t>
            </a:r>
          </a:p>
          <a:p>
            <a:endParaRPr lang="zh-CN" altLang="en-US" dirty="0"/>
          </a:p>
        </p:txBody>
      </p:sp>
    </p:spTree>
    <p:extLst>
      <p:ext uri="{BB962C8B-B14F-4D97-AF65-F5344CB8AC3E}">
        <p14:creationId xmlns:p14="http://schemas.microsoft.com/office/powerpoint/2010/main" val="73767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7D74-4DDA-25CF-5B15-1680E1D0A5F8}"/>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CDA54367-2E6D-FAF7-E9C7-DEDECF5CFB9F}"/>
              </a:ext>
            </a:extLst>
          </p:cNvPr>
          <p:cNvSpPr txBox="1"/>
          <p:nvPr/>
        </p:nvSpPr>
        <p:spPr>
          <a:xfrm>
            <a:off x="568135" y="242875"/>
            <a:ext cx="5240528"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4.4 Instant Recovery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6C169886-AAF8-4647-50D1-096A3AB6C040}"/>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1857FAE2-EB75-43FA-87AB-B54FE4B6BE56}"/>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98AD1C9E-29B2-DEDA-21D7-209AB6D42AD3}"/>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2ED408EC-CA39-CFE2-4916-F56DC47B1FB0}"/>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F199F7FD-DA96-6152-1E44-E65CE08EE703}"/>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6B27A5D4-FD2F-DA89-663B-2B80B9242BD0}"/>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4F177DF3-E487-7E25-8DD4-DC3674B66608}"/>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6F259FB2-04A7-7C25-6605-0AEB071A55BF}"/>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6337035A-F466-9DCC-3E48-16E309C949FB}"/>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39C5CBEF-DED6-4651-A533-1DA468C48D7D}"/>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536D28CD-93C7-5CEF-7D40-4E843489C691}"/>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a:extLst>
              <a:ext uri="{FF2B5EF4-FFF2-40B4-BE49-F238E27FC236}">
                <a16:creationId xmlns:a16="http://schemas.microsoft.com/office/drawing/2014/main" id="{EBCD705F-0127-7E52-847D-0B6CBF2B6D52}"/>
              </a:ext>
            </a:extLst>
          </p:cNvPr>
          <p:cNvSpPr txBox="1"/>
          <p:nvPr/>
        </p:nvSpPr>
        <p:spPr>
          <a:xfrm>
            <a:off x="567857" y="3188393"/>
            <a:ext cx="11136784" cy="418191"/>
          </a:xfrm>
          <a:prstGeom prst="rect">
            <a:avLst/>
          </a:prstGeom>
          <a:noFill/>
        </p:spPr>
        <p:txBody>
          <a:bodyPr wrap="square" rtlCol="0">
            <a:spAutoFit/>
          </a:bodyPr>
          <a:lstStyle/>
          <a:p>
            <a:pPr>
              <a:lnSpc>
                <a:spcPct val="150000"/>
              </a:lnSpc>
            </a:pPr>
            <a:r>
              <a:rPr lang="en-US" altLang="zh-CN" sz="1600" b="1" dirty="0">
                <a:solidFill>
                  <a:srgbClr val="18BCC6"/>
                </a:solidFill>
                <a:latin typeface="微软雅黑" panose="020B0503020204020204" pitchFamily="34" charset="-122"/>
                <a:ea typeface="微软雅黑" panose="020B0503020204020204" pitchFamily="34" charset="-122"/>
              </a:rPr>
              <a:t>Instant restore third-party virtualization support for </a:t>
            </a:r>
            <a:r>
              <a:rPr lang="en-US" altLang="zh-CN" sz="1600" b="1" dirty="0">
                <a:solidFill>
                  <a:srgbClr val="FF0000"/>
                </a:solidFill>
                <a:latin typeface="微软雅黑" panose="020B0503020204020204" pitchFamily="34" charset="-122"/>
                <a:ea typeface="微软雅黑" panose="020B0503020204020204" pitchFamily="34" charset="-122"/>
              </a:rPr>
              <a:t>NFS/iSCSI</a:t>
            </a:r>
            <a:r>
              <a:rPr lang="en-US" altLang="zh-CN" sz="1600" b="1" dirty="0">
                <a:solidFill>
                  <a:srgbClr val="18BCC6"/>
                </a:solidFill>
                <a:latin typeface="微软雅黑" panose="020B0503020204020204" pitchFamily="34" charset="-122"/>
                <a:ea typeface="微软雅黑" panose="020B0503020204020204" pitchFamily="34" charset="-122"/>
              </a:rPr>
              <a:t> protocols and their access controls</a:t>
            </a:r>
            <a:endParaRPr lang="zh-CN" altLang="en-US" sz="1600" b="1"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F64007C0-3D17-0028-5B7D-95DC174916BD}"/>
              </a:ext>
            </a:extLst>
          </p:cNvPr>
          <p:cNvSpPr txBox="1"/>
          <p:nvPr/>
        </p:nvSpPr>
        <p:spPr>
          <a:xfrm>
            <a:off x="517514" y="3579141"/>
            <a:ext cx="6337039" cy="1346907"/>
          </a:xfrm>
          <a:prstGeom prst="rect">
            <a:avLst/>
          </a:prstGeom>
          <a:noFill/>
        </p:spPr>
        <p:txBody>
          <a:bodyPr wrap="square" rtlCol="0">
            <a:spAutoFit/>
          </a:bodyPr>
          <a:lstStyle/>
          <a:p>
            <a:pPr>
              <a:lnSpc>
                <a:spcPct val="150000"/>
              </a:lnSpc>
            </a:pPr>
            <a:r>
              <a:rPr lang="en-US" altLang="zh-CN" sz="1400" b="1" dirty="0">
                <a:latin typeface="微软雅黑" panose="020B0503020204020204" pitchFamily="34" charset="-122"/>
                <a:ea typeface="微软雅黑" panose="020B0503020204020204" pitchFamily="34" charset="-122"/>
              </a:rPr>
              <a:t>No restrictions</a:t>
            </a:r>
            <a:r>
              <a:rPr lang="en-US" altLang="zh-CN" sz="1400" dirty="0">
                <a:latin typeface="微软雅黑" panose="020B0503020204020204" pitchFamily="34" charset="-122"/>
                <a:ea typeface="微软雅黑" panose="020B0503020204020204" pitchFamily="34" charset="-122"/>
              </a:rPr>
              <a:t>: The system will not impose any IP restrictions; access is permitted from any IP address.</a:t>
            </a:r>
          </a:p>
          <a:p>
            <a:pPr>
              <a:lnSpc>
                <a:spcPct val="150000"/>
              </a:lnSpc>
            </a:pPr>
            <a:r>
              <a:rPr lang="en-US" altLang="zh-CN" sz="1400" b="1" dirty="0">
                <a:latin typeface="微软雅黑" panose="020B0503020204020204" pitchFamily="34" charset="-122"/>
                <a:ea typeface="微软雅黑" panose="020B0503020204020204" pitchFamily="34" charset="-122"/>
              </a:rPr>
              <a:t>Custom IP addresses</a:t>
            </a:r>
            <a:r>
              <a:rPr lang="en-US" altLang="zh-CN" sz="1400" dirty="0">
                <a:latin typeface="微软雅黑" panose="020B0503020204020204" pitchFamily="34" charset="-122"/>
                <a:ea typeface="微软雅黑" panose="020B0503020204020204" pitchFamily="34" charset="-122"/>
              </a:rPr>
              <a:t>: If you wish to restrict access when sharing resources, please enter the IP addresses you wish to allow.</a:t>
            </a:r>
            <a:endParaRPr lang="zh-CN" altLang="en-US" sz="1400"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1B3C172A-579C-3011-4E01-FEC5F796A897}"/>
              </a:ext>
            </a:extLst>
          </p:cNvPr>
          <p:cNvSpPr txBox="1"/>
          <p:nvPr/>
        </p:nvSpPr>
        <p:spPr>
          <a:xfrm>
            <a:off x="567858" y="854436"/>
            <a:ext cx="4806505"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Instant</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restore to DR Lab</a:t>
            </a:r>
            <a:endParaRPr lang="zh-CN" altLang="en-US" b="1" dirty="0">
              <a:solidFill>
                <a:srgbClr val="18BCC6"/>
              </a:solidFill>
              <a:latin typeface="微软雅黑" panose="020B0503020204020204" pitchFamily="34" charset="-122"/>
              <a:ea typeface="微软雅黑" panose="020B0503020204020204" pitchFamily="34" charset="-122"/>
            </a:endParaRPr>
          </a:p>
        </p:txBody>
      </p:sp>
      <p:cxnSp>
        <p:nvCxnSpPr>
          <p:cNvPr id="16" name="直接连接符 15">
            <a:extLst>
              <a:ext uri="{FF2B5EF4-FFF2-40B4-BE49-F238E27FC236}">
                <a16:creationId xmlns:a16="http://schemas.microsoft.com/office/drawing/2014/main" id="{3CFDF6E1-8EDE-C42B-A2A6-6119FE062AF7}"/>
              </a:ext>
            </a:extLst>
          </p:cNvPr>
          <p:cNvCxnSpPr>
            <a:cxnSpLocks/>
          </p:cNvCxnSpPr>
          <p:nvPr/>
        </p:nvCxnSpPr>
        <p:spPr>
          <a:xfrm>
            <a:off x="733830" y="2977902"/>
            <a:ext cx="10439389" cy="0"/>
          </a:xfrm>
          <a:prstGeom prst="line">
            <a:avLst/>
          </a:prstGeom>
          <a:ln w="19050">
            <a:gradFill>
              <a:gsLst>
                <a:gs pos="22000">
                  <a:srgbClr val="A5DDFC"/>
                </a:gs>
                <a:gs pos="100000">
                  <a:schemeClr val="bg1"/>
                </a:gs>
                <a:gs pos="0">
                  <a:schemeClr val="accent1">
                    <a:lumMod val="5000"/>
                    <a:lumOff val="95000"/>
                  </a:schemeClr>
                </a:gs>
                <a:gs pos="77000">
                  <a:srgbClr val="ADE4EA"/>
                </a:gs>
                <a:gs pos="46000">
                  <a:srgbClr val="47BFFD"/>
                </a:gs>
                <a:gs pos="60000">
                  <a:srgbClr val="18BCC6"/>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7BAD6B17-5249-51AB-2275-D60F1D97DBD2}"/>
              </a:ext>
            </a:extLst>
          </p:cNvPr>
          <p:cNvSpPr txBox="1"/>
          <p:nvPr/>
        </p:nvSpPr>
        <p:spPr>
          <a:xfrm>
            <a:off x="567859" y="1282743"/>
            <a:ext cx="7036901" cy="1670073"/>
          </a:xfrm>
          <a:prstGeom prst="rect">
            <a:avLst/>
          </a:prstGeom>
          <a:noFill/>
        </p:spPr>
        <p:txBody>
          <a:bodyPr wrap="square" rtlCol="0">
            <a:spAutoFit/>
          </a:bodyPr>
          <a:lstStyle/>
          <a:p>
            <a:pPr>
              <a:lnSpc>
                <a:spcPct val="150000"/>
              </a:lnSpc>
            </a:pPr>
            <a:r>
              <a:rPr lang="en-US" altLang="zh-CN" sz="1400" b="1" dirty="0">
                <a:latin typeface="微软雅黑" panose="020B0503020204020204" pitchFamily="34" charset="-122"/>
                <a:ea typeface="微软雅黑" panose="020B0503020204020204" pitchFamily="34" charset="-122"/>
              </a:rPr>
              <a:t>Use Case: </a:t>
            </a:r>
            <a:r>
              <a:rPr lang="en-US" altLang="zh-CN" sz="1400" b="1" dirty="0">
                <a:solidFill>
                  <a:srgbClr val="FF0000"/>
                </a:solidFill>
                <a:latin typeface="微软雅黑" panose="020B0503020204020204" pitchFamily="34" charset="-122"/>
                <a:ea typeface="微软雅黑" panose="020B0503020204020204" pitchFamily="34" charset="-122"/>
              </a:rPr>
              <a:t>Emergency Takeover</a:t>
            </a:r>
          </a:p>
          <a:p>
            <a:pPr>
              <a:lnSpc>
                <a:spcPct val="150000"/>
              </a:lnSpc>
            </a:pPr>
            <a:r>
              <a:rPr lang="en-US" altLang="zh-CN" sz="1400" dirty="0">
                <a:latin typeface="微软雅黑" panose="020B0503020204020204" pitchFamily="34" charset="-122"/>
                <a:ea typeface="微软雅黑" panose="020B0503020204020204" pitchFamily="34" charset="-122"/>
              </a:rPr>
              <a:t>Example: A customer has only one production system. If the production system goes down and there is no disaster recovery environment, a virtual machine must be quickly spun up to take over operations. In this case, the system can be instantly restored to the DR Lab.</a:t>
            </a:r>
          </a:p>
        </p:txBody>
      </p:sp>
      <p:pic>
        <p:nvPicPr>
          <p:cNvPr id="6" name="图片 5">
            <a:extLst>
              <a:ext uri="{FF2B5EF4-FFF2-40B4-BE49-F238E27FC236}">
                <a16:creationId xmlns:a16="http://schemas.microsoft.com/office/drawing/2014/main" id="{EBF4C307-6EE3-A8E8-6528-F18415FD9A0C}"/>
              </a:ext>
            </a:extLst>
          </p:cNvPr>
          <p:cNvPicPr>
            <a:picLocks noChangeAspect="1"/>
          </p:cNvPicPr>
          <p:nvPr/>
        </p:nvPicPr>
        <p:blipFill>
          <a:blip r:embed="rId4"/>
          <a:stretch>
            <a:fillRect/>
          </a:stretch>
        </p:blipFill>
        <p:spPr>
          <a:xfrm>
            <a:off x="7385495" y="1139053"/>
            <a:ext cx="4719769" cy="1183157"/>
          </a:xfrm>
          <a:prstGeom prst="rect">
            <a:avLst/>
          </a:prstGeom>
        </p:spPr>
      </p:pic>
      <p:pic>
        <p:nvPicPr>
          <p:cNvPr id="15" name="图片 14">
            <a:extLst>
              <a:ext uri="{FF2B5EF4-FFF2-40B4-BE49-F238E27FC236}">
                <a16:creationId xmlns:a16="http://schemas.microsoft.com/office/drawing/2014/main" id="{B193A95B-CB7B-EB3A-A50F-F2E3B514A8BF}"/>
              </a:ext>
            </a:extLst>
          </p:cNvPr>
          <p:cNvPicPr>
            <a:picLocks noChangeAspect="1"/>
          </p:cNvPicPr>
          <p:nvPr/>
        </p:nvPicPr>
        <p:blipFill>
          <a:blip r:embed="rId5"/>
          <a:stretch>
            <a:fillRect/>
          </a:stretch>
        </p:blipFill>
        <p:spPr>
          <a:xfrm>
            <a:off x="7112000" y="3844086"/>
            <a:ext cx="4344837" cy="2534489"/>
          </a:xfrm>
          <a:prstGeom prst="rect">
            <a:avLst/>
          </a:prstGeom>
        </p:spPr>
      </p:pic>
      <p:pic>
        <p:nvPicPr>
          <p:cNvPr id="18" name="图片 17">
            <a:extLst>
              <a:ext uri="{FF2B5EF4-FFF2-40B4-BE49-F238E27FC236}">
                <a16:creationId xmlns:a16="http://schemas.microsoft.com/office/drawing/2014/main" id="{D11C191C-5E41-4BE0-9A28-163B2BA93047}"/>
              </a:ext>
            </a:extLst>
          </p:cNvPr>
          <p:cNvPicPr>
            <a:picLocks noChangeAspect="1"/>
          </p:cNvPicPr>
          <p:nvPr/>
        </p:nvPicPr>
        <p:blipFill>
          <a:blip r:embed="rId6"/>
          <a:stretch>
            <a:fillRect/>
          </a:stretch>
        </p:blipFill>
        <p:spPr>
          <a:xfrm>
            <a:off x="733830" y="4926048"/>
            <a:ext cx="5624944" cy="1762277"/>
          </a:xfrm>
          <a:prstGeom prst="rect">
            <a:avLst/>
          </a:prstGeom>
        </p:spPr>
      </p:pic>
    </p:spTree>
    <p:custDataLst>
      <p:tags r:id="rId1"/>
    </p:custDataLst>
    <p:extLst>
      <p:ext uri="{BB962C8B-B14F-4D97-AF65-F5344CB8AC3E}">
        <p14:creationId xmlns:p14="http://schemas.microsoft.com/office/powerpoint/2010/main" val="2023881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9B496-FA66-6ADB-B787-A3BE930FA873}"/>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FB16263F-3EF6-49F0-0A99-D5775087122F}"/>
              </a:ext>
            </a:extLst>
          </p:cNvPr>
          <p:cNvSpPr txBox="1"/>
          <p:nvPr/>
        </p:nvSpPr>
        <p:spPr>
          <a:xfrm>
            <a:off x="568134" y="242875"/>
            <a:ext cx="6719357"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4.4 Instant Recovery-VM Configuration</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029EC418-00EB-5A97-2B79-B0BA009EC812}"/>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6F9B70B8-9E13-6EDC-807B-CB202C6F42BD}"/>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46936A6D-0559-5113-7656-1B8BA0BFBCA2}"/>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AB768F06-F572-D851-9FF5-5E56ECBC4704}"/>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3A7F60A9-5462-58E6-3648-FAFAEB1FDCF2}"/>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429C830D-18F1-EB45-6B2E-8F5DB985E7CF}"/>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32C4F6AE-48B9-BF90-777B-8B23B847CDE5}"/>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E55F218B-3C14-82EA-DC3E-23A512ECB439}"/>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CA7C5EB4-1752-9F09-B48A-4036FEE8A36A}"/>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2D8B4DA2-64F0-295E-5CB6-99AE6A67EF94}"/>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3410E6E9-BDB7-C191-233A-5EDC2BB143D7}"/>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a:extLst>
              <a:ext uri="{FF2B5EF4-FFF2-40B4-BE49-F238E27FC236}">
                <a16:creationId xmlns:a16="http://schemas.microsoft.com/office/drawing/2014/main" id="{04649464-3667-3A7D-B8E5-7DACED4C8412}"/>
              </a:ext>
            </a:extLst>
          </p:cNvPr>
          <p:cNvSpPr txBox="1"/>
          <p:nvPr/>
        </p:nvSpPr>
        <p:spPr>
          <a:xfrm>
            <a:off x="470161" y="1549118"/>
            <a:ext cx="5338502" cy="26395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The execution of a script depends on the system environment. For example, if Python is not installed, Python scripts cannot be executed; similarly, if a database is not installed, SQL statements cannot be executed.</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Linux currently supports only </a:t>
            </a:r>
            <a:r>
              <a:rPr lang="en-US" altLang="zh-CN" sz="1400" b="1" dirty="0">
                <a:latin typeface="微软雅黑" panose="020B0503020204020204" pitchFamily="34" charset="-122"/>
                <a:ea typeface="微软雅黑" panose="020B0503020204020204" pitchFamily="34" charset="-122"/>
              </a:rPr>
              <a:t>Python and shell</a:t>
            </a:r>
            <a:r>
              <a:rPr lang="en-US" altLang="zh-CN" sz="1400" dirty="0">
                <a:latin typeface="微软雅黑" panose="020B0503020204020204" pitchFamily="34" charset="-122"/>
                <a:ea typeface="微软雅黑" panose="020B0503020204020204" pitchFamily="34" charset="-122"/>
              </a:rPr>
              <a:t> scripts.</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Windows supports </a:t>
            </a:r>
            <a:r>
              <a:rPr lang="en-US" altLang="zh-CN" sz="1400" b="1" dirty="0">
                <a:latin typeface="微软雅黑" panose="020B0503020204020204" pitchFamily="34" charset="-122"/>
                <a:ea typeface="微软雅黑" panose="020B0503020204020204" pitchFamily="34" charset="-122"/>
              </a:rPr>
              <a:t>shell, BAT, Python, SQL, and PS1 </a:t>
            </a:r>
            <a:r>
              <a:rPr lang="en-US" altLang="zh-CN" sz="1400" dirty="0">
                <a:latin typeface="微软雅黑" panose="020B0503020204020204" pitchFamily="34" charset="-122"/>
                <a:ea typeface="微软雅黑" panose="020B0503020204020204" pitchFamily="34" charset="-122"/>
              </a:rPr>
              <a:t>scripts.</a:t>
            </a:r>
          </a:p>
        </p:txBody>
      </p:sp>
      <p:sp>
        <p:nvSpPr>
          <p:cNvPr id="8" name="文本框 7">
            <a:extLst>
              <a:ext uri="{FF2B5EF4-FFF2-40B4-BE49-F238E27FC236}">
                <a16:creationId xmlns:a16="http://schemas.microsoft.com/office/drawing/2014/main" id="{1130606B-6E63-AF4D-8D59-35E9A0AF1322}"/>
              </a:ext>
            </a:extLst>
          </p:cNvPr>
          <p:cNvSpPr txBox="1"/>
          <p:nvPr/>
        </p:nvSpPr>
        <p:spPr>
          <a:xfrm>
            <a:off x="594647" y="821293"/>
            <a:ext cx="6098224"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VM</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Configuration—Advanced-Script after recovery</a:t>
            </a:r>
            <a:endParaRPr lang="zh-CN" altLang="en-US" b="1" dirty="0">
              <a:solidFill>
                <a:srgbClr val="18BCC6"/>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C83E782D-9B77-711B-93BA-C08295F1742F}"/>
              </a:ext>
            </a:extLst>
          </p:cNvPr>
          <p:cNvSpPr txBox="1"/>
          <p:nvPr/>
        </p:nvSpPr>
        <p:spPr>
          <a:xfrm>
            <a:off x="470160" y="4652522"/>
            <a:ext cx="5551950" cy="1346907"/>
          </a:xfrm>
          <a:prstGeom prst="rect">
            <a:avLst/>
          </a:prstGeom>
          <a:noFill/>
        </p:spPr>
        <p:txBody>
          <a:bodyPr wrap="square" rtlCol="0">
            <a:spAutoFit/>
          </a:bodyPr>
          <a:lstStyle/>
          <a:p>
            <a:pPr>
              <a:lnSpc>
                <a:spcPct val="150000"/>
              </a:lnSpc>
            </a:pPr>
            <a:r>
              <a:rPr lang="en-US" altLang="zh-CN" sz="1400" b="1" dirty="0">
                <a:latin typeface="微软雅黑" panose="020B0503020204020204" pitchFamily="34" charset="-122"/>
                <a:ea typeface="微软雅黑" panose="020B0503020204020204" pitchFamily="34" charset="-122"/>
              </a:rPr>
              <a:t>Resolving the issue:</a:t>
            </a:r>
          </a:p>
          <a:p>
            <a:pPr>
              <a:lnSpc>
                <a:spcPct val="150000"/>
              </a:lnSpc>
            </a:pPr>
            <a:r>
              <a:rPr lang="en-US" altLang="zh-CN" sz="1400" dirty="0">
                <a:latin typeface="微软雅黑" panose="020B0503020204020204" pitchFamily="34" charset="-122"/>
                <a:ea typeface="微软雅黑" panose="020B0503020204020204" pitchFamily="34" charset="-122"/>
              </a:rPr>
              <a:t>Manually opening certain applications/programs is required for virtual machines that have been instantly restored.</a:t>
            </a:r>
          </a:p>
          <a:p>
            <a:pPr>
              <a:lnSpc>
                <a:spcPct val="150000"/>
              </a:lnSpc>
            </a:pPr>
            <a:r>
              <a:rPr lang="en-US" altLang="zh-CN" sz="1400" dirty="0">
                <a:latin typeface="微软雅黑" panose="020B0503020204020204" pitchFamily="34" charset="-122"/>
                <a:ea typeface="微软雅黑" panose="020B0503020204020204" pitchFamily="34" charset="-122"/>
              </a:rPr>
              <a:t>Verifying the health status of key applications, etc.</a:t>
            </a:r>
          </a:p>
        </p:txBody>
      </p:sp>
      <p:pic>
        <p:nvPicPr>
          <p:cNvPr id="11" name="图片 10">
            <a:extLst>
              <a:ext uri="{FF2B5EF4-FFF2-40B4-BE49-F238E27FC236}">
                <a16:creationId xmlns:a16="http://schemas.microsoft.com/office/drawing/2014/main" id="{B8C21B8C-49DD-6294-7F0F-5594C43AC7CE}"/>
              </a:ext>
            </a:extLst>
          </p:cNvPr>
          <p:cNvPicPr>
            <a:picLocks noChangeAspect="1"/>
          </p:cNvPicPr>
          <p:nvPr/>
        </p:nvPicPr>
        <p:blipFill>
          <a:blip r:embed="rId4"/>
          <a:stretch>
            <a:fillRect/>
          </a:stretch>
        </p:blipFill>
        <p:spPr>
          <a:xfrm>
            <a:off x="6096000" y="1284864"/>
            <a:ext cx="5762670" cy="4060942"/>
          </a:xfrm>
          <a:prstGeom prst="rect">
            <a:avLst/>
          </a:prstGeom>
        </p:spPr>
      </p:pic>
    </p:spTree>
    <p:custDataLst>
      <p:tags r:id="rId1"/>
    </p:custDataLst>
    <p:extLst>
      <p:ext uri="{BB962C8B-B14F-4D97-AF65-F5344CB8AC3E}">
        <p14:creationId xmlns:p14="http://schemas.microsoft.com/office/powerpoint/2010/main" val="968412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D12CF-A208-755A-149F-6BA285E927DC}"/>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9FA69002-378F-1249-7FB4-046BB0ABEC08}"/>
              </a:ext>
            </a:extLst>
          </p:cNvPr>
          <p:cNvSpPr txBox="1"/>
          <p:nvPr/>
        </p:nvSpPr>
        <p:spPr>
          <a:xfrm>
            <a:off x="568135" y="242875"/>
            <a:ext cx="5240528"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4.4 Instant Recovery-Migration</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0984A7D0-18C0-EE97-4450-16F4A8FD8644}"/>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CAF33635-AF48-1F8A-6044-5640CB66F8FB}"/>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CD0A019F-2C00-18C2-48EB-D50839A9D389}"/>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B45B747A-2CFB-FD96-6589-E499E66CFB63}"/>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33652F33-43C6-0BF3-607B-2531CD4F2CF5}"/>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7B8D30DA-7C19-B812-6811-756F0C498F5E}"/>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4C51839D-B030-39C0-8339-123FB1001BB0}"/>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0B41AD6F-17DC-451A-ABFE-1FABCAF37230}"/>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E9BD7B17-D453-7EED-12D3-6A400D52736D}"/>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922CCEAF-FBE4-9A0B-7891-7F9FD4B51E59}"/>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F7825E19-B6D2-D5C2-7D1D-0EB590A96D3C}"/>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a:extLst>
              <a:ext uri="{FF2B5EF4-FFF2-40B4-BE49-F238E27FC236}">
                <a16:creationId xmlns:a16="http://schemas.microsoft.com/office/drawing/2014/main" id="{E099230E-089F-466D-7A3F-090D379DD87B}"/>
              </a:ext>
            </a:extLst>
          </p:cNvPr>
          <p:cNvSpPr txBox="1"/>
          <p:nvPr/>
        </p:nvSpPr>
        <p:spPr>
          <a:xfrm>
            <a:off x="6399896" y="2126615"/>
            <a:ext cx="5431886" cy="2316403"/>
          </a:xfrm>
          <a:prstGeom prst="rect">
            <a:avLst/>
          </a:prstGeom>
          <a:noFill/>
        </p:spPr>
        <p:txBody>
          <a:bodyPr wrap="square" rtlCol="0">
            <a:spAutoFit/>
          </a:bodyPr>
          <a:lstStyle/>
          <a:p>
            <a:pPr>
              <a:lnSpc>
                <a:spcPct val="150000"/>
              </a:lnSpc>
            </a:pPr>
            <a:r>
              <a:rPr lang="en-US" altLang="zh-CN" sz="1400" b="1" dirty="0">
                <a:latin typeface="微软雅黑" panose="020B0503020204020204" pitchFamily="34" charset="-122"/>
                <a:ea typeface="微软雅黑" panose="020B0503020204020204" pitchFamily="34" charset="-122"/>
              </a:rPr>
              <a:t>You can choose to stop the instant recovery job automatically or manually after migration is complete.</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If you select automatic stop, the instant recovery job will stop and release resources once migration is complete.</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If you select manual stop, the job will revert to running as an instant recovery job after migration is complete, until you manually stop it to release resources.</a:t>
            </a:r>
          </a:p>
        </p:txBody>
      </p:sp>
      <p:sp>
        <p:nvSpPr>
          <p:cNvPr id="11" name="文本框 10">
            <a:extLst>
              <a:ext uri="{FF2B5EF4-FFF2-40B4-BE49-F238E27FC236}">
                <a16:creationId xmlns:a16="http://schemas.microsoft.com/office/drawing/2014/main" id="{D4A6F1BD-4836-E352-82CE-7F04A69EDCDB}"/>
              </a:ext>
            </a:extLst>
          </p:cNvPr>
          <p:cNvSpPr txBox="1"/>
          <p:nvPr/>
        </p:nvSpPr>
        <p:spPr>
          <a:xfrm>
            <a:off x="567859" y="1004689"/>
            <a:ext cx="4806505"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Instant</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Recovery-Migration-Advanced</a:t>
            </a:r>
            <a:endParaRPr lang="zh-CN" altLang="en-US" b="1" dirty="0">
              <a:solidFill>
                <a:srgbClr val="18BCC6"/>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DEDE7C9D-B5FA-A3FE-33EB-0775EB14FDF0}"/>
              </a:ext>
            </a:extLst>
          </p:cNvPr>
          <p:cNvSpPr txBox="1"/>
          <p:nvPr/>
        </p:nvSpPr>
        <p:spPr>
          <a:xfrm>
            <a:off x="567859" y="5489292"/>
            <a:ext cx="10968359" cy="1023742"/>
          </a:xfrm>
          <a:prstGeom prst="rect">
            <a:avLst/>
          </a:prstGeom>
          <a:noFill/>
        </p:spPr>
        <p:txBody>
          <a:bodyPr wrap="square" rtlCol="0">
            <a:spAutoFit/>
          </a:bodyPr>
          <a:lstStyle/>
          <a:p>
            <a:pPr>
              <a:lnSpc>
                <a:spcPct val="150000"/>
              </a:lnSpc>
            </a:pPr>
            <a:r>
              <a:rPr lang="en-US" altLang="zh-CN" sz="1400" b="1" dirty="0">
                <a:latin typeface="微软雅黑" panose="020B0503020204020204" pitchFamily="34" charset="-122"/>
                <a:ea typeface="微软雅黑" panose="020B0503020204020204" pitchFamily="34" charset="-122"/>
              </a:rPr>
              <a:t>Note: </a:t>
            </a:r>
            <a:r>
              <a:rPr lang="en-US" altLang="zh-CN" sz="1400" dirty="0">
                <a:latin typeface="微软雅黑" panose="020B0503020204020204" pitchFamily="34" charset="-122"/>
                <a:ea typeface="微软雅黑" panose="020B0503020204020204" pitchFamily="34" charset="-122"/>
              </a:rPr>
              <a:t>When performing a migration job, if the virtual machine that was temporarily restored is still in use, cache data will continue to be generated. In this case, if you want to ensure that all data is migrated, you can choose to complete the process manually.</a:t>
            </a:r>
            <a:endParaRPr lang="zh-CN" altLang="en-US" sz="14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557B9D52-DE1A-D845-AB3D-736B749F65EC}"/>
              </a:ext>
            </a:extLst>
          </p:cNvPr>
          <p:cNvPicPr>
            <a:picLocks noChangeAspect="1"/>
          </p:cNvPicPr>
          <p:nvPr/>
        </p:nvPicPr>
        <p:blipFill>
          <a:blip r:embed="rId3"/>
          <a:stretch>
            <a:fillRect/>
          </a:stretch>
        </p:blipFill>
        <p:spPr>
          <a:xfrm>
            <a:off x="567859" y="1643392"/>
            <a:ext cx="5625839" cy="3424713"/>
          </a:xfrm>
          <a:prstGeom prst="rect">
            <a:avLst/>
          </a:prstGeom>
        </p:spPr>
      </p:pic>
    </p:spTree>
    <p:custDataLst>
      <p:tags r:id="rId1"/>
    </p:custDataLst>
    <p:extLst>
      <p:ext uri="{BB962C8B-B14F-4D97-AF65-F5344CB8AC3E}">
        <p14:creationId xmlns:p14="http://schemas.microsoft.com/office/powerpoint/2010/main" val="1375192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75EDF-C303-B250-8ED9-FFB415CB20F9}"/>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69F2EA44-605C-6657-6D8F-254A7494CE95}"/>
              </a:ext>
            </a:extLst>
          </p:cNvPr>
          <p:cNvSpPr txBox="1"/>
          <p:nvPr/>
        </p:nvSpPr>
        <p:spPr>
          <a:xfrm>
            <a:off x="568135" y="242875"/>
            <a:ext cx="5240528"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4.4 Instant Recovery-Migration</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12EE7529-55DB-B7D7-0CB9-C424DDC32B94}"/>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E0407EE7-5115-F0DC-3117-FD529EF5645D}"/>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207AE4CD-9D19-A909-0DC1-A0C83F4E8DA0}"/>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CCBF114C-BDAC-E5BD-5AF2-D5AB5ACC38E7}"/>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97A8B896-80A0-2027-62CE-78CF94BDD89D}"/>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FFC86BAD-A711-0DCD-79E4-367BCB7407B1}"/>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9ABC2372-DE51-7623-1583-AAADA47FB64C}"/>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C5B64588-7410-2B34-5A09-10324FF6BD82}"/>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B2450694-235D-0E28-3B24-D532EF4D413B}"/>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CECAE45C-D8A6-C51D-13EE-B8E735CC6EC9}"/>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3AD1F724-B0D3-3E7E-7EC5-0D033AE6E697}"/>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a:extLst>
              <a:ext uri="{FF2B5EF4-FFF2-40B4-BE49-F238E27FC236}">
                <a16:creationId xmlns:a16="http://schemas.microsoft.com/office/drawing/2014/main" id="{80FC8032-5E76-9311-949C-9D0A86F4D80D}"/>
              </a:ext>
            </a:extLst>
          </p:cNvPr>
          <p:cNvSpPr txBox="1"/>
          <p:nvPr/>
        </p:nvSpPr>
        <p:spPr>
          <a:xfrm>
            <a:off x="2230913" y="1898015"/>
            <a:ext cx="7730173" cy="3742178"/>
          </a:xfrm>
          <a:prstGeom prst="rect">
            <a:avLst/>
          </a:prstGeom>
          <a:noFill/>
        </p:spPr>
        <p:txBody>
          <a:bodyPr wrap="square"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Migration can be configured for automatic completion or manual confirmation of completion.</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Automatic completion: After point-in-time data transfer is complete, the power to the instant recovery virtual machine will be automatically shut down, and any dirty data generated during the shutdown process will be migrated. </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Manual completion: After point-in-time data transfer is complete, the power to the instant recovery machine will not be automatically shut down; instead, cached data generated during the migration will be migrated at regular intervals until the user manually confirms completion.</a:t>
            </a:r>
            <a:endParaRPr lang="en-US" altLang="zh-CN" sz="14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895232AD-52EF-8D5B-2034-B0BD66378F81}"/>
              </a:ext>
            </a:extLst>
          </p:cNvPr>
          <p:cNvSpPr txBox="1"/>
          <p:nvPr/>
        </p:nvSpPr>
        <p:spPr>
          <a:xfrm>
            <a:off x="567859" y="1004689"/>
            <a:ext cx="4806505"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Instant</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Recovery-Migration-Advanced</a:t>
            </a:r>
            <a:endParaRPr lang="zh-CN" altLang="en-US" b="1" dirty="0">
              <a:solidFill>
                <a:srgbClr val="18BCC6"/>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922717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4093E-D484-3A2E-BC70-7DA6F536A733}"/>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6464EC36-9DBC-DA41-273E-95C42B0612FC}"/>
              </a:ext>
            </a:extLst>
          </p:cNvPr>
          <p:cNvSpPr txBox="1"/>
          <p:nvPr/>
        </p:nvSpPr>
        <p:spPr>
          <a:xfrm>
            <a:off x="568135" y="242875"/>
            <a:ext cx="5240526"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4.4 Instant Recovery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B101E26F-4D63-17E8-796D-E17A4D6E0979}"/>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78D76412-30A7-73C1-D463-EBA9021A846F}"/>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069E96D-1131-17BC-8EE0-874BE378A979}"/>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E08EDDBC-BE39-7B7D-1CC4-F2BEFD16299C}"/>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E51EBC55-1295-9CF6-6782-474D44D6A120}"/>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977977B5-04FB-EAFF-46AD-0849A7B306C9}"/>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7EDAB20B-0109-CF78-6B7B-65FE17DA7899}"/>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8EA33916-9F09-0455-26EC-A0BEF9DF9345}"/>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F4B28DA2-E74A-0551-5230-045F4DCB7994}"/>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0B219E67-B564-E570-8A02-4773739EE276}"/>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BAB32A06-377F-1685-D8CC-A2FBF2DB2CD6}"/>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a:extLst>
              <a:ext uri="{FF2B5EF4-FFF2-40B4-BE49-F238E27FC236}">
                <a16:creationId xmlns:a16="http://schemas.microsoft.com/office/drawing/2014/main" id="{9D939690-8BA8-7787-C48C-DFD63EF5D929}"/>
              </a:ext>
            </a:extLst>
          </p:cNvPr>
          <p:cNvSpPr txBox="1"/>
          <p:nvPr/>
        </p:nvSpPr>
        <p:spPr>
          <a:xfrm>
            <a:off x="6888271" y="1432355"/>
            <a:ext cx="4665234" cy="3285900"/>
          </a:xfrm>
          <a:prstGeom prst="rect">
            <a:avLst/>
          </a:prstGeom>
          <a:noFill/>
        </p:spPr>
        <p:txBody>
          <a:bodyPr wrap="square" rtlCol="0" anchor="ctr">
            <a:spAutoFit/>
          </a:bodyPr>
          <a:lstStyle/>
          <a:p>
            <a:pPr marL="342900" indent="-342900">
              <a:lnSpc>
                <a:spcPct val="150000"/>
              </a:lnSpc>
              <a:buFont typeface="+mj-lt"/>
              <a:buAutoNum type="arabicPeriod"/>
            </a:pPr>
            <a:r>
              <a:rPr lang="en-US" altLang="zh-CN" sz="1400" dirty="0">
                <a:latin typeface="微软雅黑" panose="020B0503020204020204" pitchFamily="34" charset="-122"/>
                <a:ea typeface="微软雅黑" panose="020B0503020204020204" pitchFamily="34" charset="-122"/>
              </a:rPr>
              <a:t>After migrating to a virtualized/cloud platform, you can no longer modify disk or network drive types, exclude disks (though you can exclude networks), reconfigure IP addresses, inject scripts, or change hostnames (i.e., actions that require mounting for processing are prohibited).</a:t>
            </a:r>
          </a:p>
          <a:p>
            <a:pPr marL="342900" indent="-342900">
              <a:lnSpc>
                <a:spcPct val="150000"/>
              </a:lnSpc>
              <a:buFont typeface="+mj-lt"/>
              <a:buAutoNum type="arabicPeriod"/>
            </a:pPr>
            <a:r>
              <a:rPr lang="en-US" altLang="zh-CN" sz="1400" dirty="0">
                <a:latin typeface="微软雅黑" panose="020B0503020204020204" pitchFamily="34" charset="-122"/>
                <a:ea typeface="微软雅黑" panose="020B0503020204020204" pitchFamily="34" charset="-122"/>
              </a:rPr>
              <a:t>When migrating to a platform with an agent, heterogeneous environments must be detected; when migrating to a platform without an agent, this is not required.</a:t>
            </a:r>
          </a:p>
        </p:txBody>
      </p:sp>
      <p:sp>
        <p:nvSpPr>
          <p:cNvPr id="11" name="文本框 10">
            <a:extLst>
              <a:ext uri="{FF2B5EF4-FFF2-40B4-BE49-F238E27FC236}">
                <a16:creationId xmlns:a16="http://schemas.microsoft.com/office/drawing/2014/main" id="{9C637F16-A607-4286-75DA-63082AC1F433}"/>
              </a:ext>
            </a:extLst>
          </p:cNvPr>
          <p:cNvSpPr txBox="1"/>
          <p:nvPr/>
        </p:nvSpPr>
        <p:spPr>
          <a:xfrm>
            <a:off x="383797" y="820023"/>
            <a:ext cx="5712203"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Instant Recovery - Migration Support Platform</a:t>
            </a:r>
            <a:endParaRPr lang="zh-CN" altLang="en-US" b="1" dirty="0">
              <a:solidFill>
                <a:srgbClr val="18BCC6"/>
              </a:solidFill>
              <a:latin typeface="微软雅黑" panose="020B0503020204020204" pitchFamily="34" charset="-122"/>
              <a:ea typeface="微软雅黑" panose="020B0503020204020204" pitchFamily="34" charset="-122"/>
            </a:endParaRPr>
          </a:p>
        </p:txBody>
      </p:sp>
      <p:graphicFrame>
        <p:nvGraphicFramePr>
          <p:cNvPr id="12" name="表格 11">
            <a:extLst>
              <a:ext uri="{FF2B5EF4-FFF2-40B4-BE49-F238E27FC236}">
                <a16:creationId xmlns:a16="http://schemas.microsoft.com/office/drawing/2014/main" id="{583F5760-EADD-58BE-ED0C-9856ECDCE26F}"/>
              </a:ext>
            </a:extLst>
          </p:cNvPr>
          <p:cNvGraphicFramePr>
            <a:graphicFrameLocks noGrp="1"/>
          </p:cNvGraphicFramePr>
          <p:nvPr>
            <p:extLst>
              <p:ext uri="{D42A27DB-BD31-4B8C-83A1-F6EECF244321}">
                <p14:modId xmlns:p14="http://schemas.microsoft.com/office/powerpoint/2010/main" val="3780352540"/>
              </p:ext>
            </p:extLst>
          </p:nvPr>
        </p:nvGraphicFramePr>
        <p:xfrm>
          <a:off x="477743" y="1281158"/>
          <a:ext cx="5712201" cy="5491045"/>
        </p:xfrm>
        <a:graphic>
          <a:graphicData uri="http://schemas.openxmlformats.org/drawingml/2006/table">
            <a:tbl>
              <a:tblPr firstRow="1" bandRow="1">
                <a:tableStyleId>{5C22544A-7EE6-4342-B048-85BDC9FD1C3A}</a:tableStyleId>
              </a:tblPr>
              <a:tblGrid>
                <a:gridCol w="1340869">
                  <a:extLst>
                    <a:ext uri="{9D8B030D-6E8A-4147-A177-3AD203B41FA5}">
                      <a16:colId xmlns:a16="http://schemas.microsoft.com/office/drawing/2014/main" val="4169793534"/>
                    </a:ext>
                  </a:extLst>
                </a:gridCol>
                <a:gridCol w="1653634">
                  <a:extLst>
                    <a:ext uri="{9D8B030D-6E8A-4147-A177-3AD203B41FA5}">
                      <a16:colId xmlns:a16="http://schemas.microsoft.com/office/drawing/2014/main" val="3776123720"/>
                    </a:ext>
                  </a:extLst>
                </a:gridCol>
                <a:gridCol w="2717698">
                  <a:extLst>
                    <a:ext uri="{9D8B030D-6E8A-4147-A177-3AD203B41FA5}">
                      <a16:colId xmlns:a16="http://schemas.microsoft.com/office/drawing/2014/main" val="3036179200"/>
                    </a:ext>
                  </a:extLst>
                </a:gridCol>
              </a:tblGrid>
              <a:tr h="557562">
                <a:tc>
                  <a:txBody>
                    <a:bodyPr/>
                    <a:lstStyle/>
                    <a:p>
                      <a:pPr>
                        <a:lnSpc>
                          <a:spcPct val="150000"/>
                        </a:lnSpc>
                      </a:pPr>
                      <a:r>
                        <a:rPr lang="en-US" altLang="zh-CN" sz="1200" dirty="0">
                          <a:latin typeface="微软雅黑" panose="020B0503020204020204" pitchFamily="34" charset="-122"/>
                          <a:ea typeface="微软雅黑" panose="020B0503020204020204" pitchFamily="34" charset="-122"/>
                        </a:rPr>
                        <a:t>Backup</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Source</a:t>
                      </a:r>
                      <a:endParaRPr lang="zh-CN" altLang="en-US" sz="1200" dirty="0">
                        <a:latin typeface="微软雅黑" panose="020B0503020204020204" pitchFamily="34" charset="-122"/>
                        <a:ea typeface="微软雅黑" panose="020B0503020204020204" pitchFamily="34" charset="-122"/>
                      </a:endParaRPr>
                    </a:p>
                  </a:txBody>
                  <a:tcPr anchor="ctr">
                    <a:solidFill>
                      <a:srgbClr val="2D7689"/>
                    </a:solidFill>
                  </a:tcPr>
                </a:tc>
                <a:tc>
                  <a:txBody>
                    <a:bodyPr/>
                    <a:lstStyle/>
                    <a:p>
                      <a:pPr>
                        <a:lnSpc>
                          <a:spcPct val="150000"/>
                        </a:lnSpc>
                      </a:pPr>
                      <a:r>
                        <a:rPr lang="en-US" altLang="zh-CN" sz="1200" dirty="0">
                          <a:latin typeface="微软雅黑" panose="020B0503020204020204" pitchFamily="34" charset="-122"/>
                          <a:ea typeface="微软雅黑" panose="020B0503020204020204" pitchFamily="34" charset="-122"/>
                        </a:rPr>
                        <a:t>Instant</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Recovery</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Position</a:t>
                      </a:r>
                      <a:endParaRPr lang="zh-CN" altLang="en-US" sz="1200" dirty="0">
                        <a:latin typeface="微软雅黑" panose="020B0503020204020204" pitchFamily="34" charset="-122"/>
                        <a:ea typeface="微软雅黑" panose="020B0503020204020204" pitchFamily="34" charset="-122"/>
                      </a:endParaRPr>
                    </a:p>
                  </a:txBody>
                  <a:tcPr anchor="ctr">
                    <a:solidFill>
                      <a:srgbClr val="2D7689"/>
                    </a:solidFill>
                  </a:tcPr>
                </a:tc>
                <a:tc>
                  <a:txBody>
                    <a:bodyPr/>
                    <a:lstStyle/>
                    <a:p>
                      <a:pPr>
                        <a:lnSpc>
                          <a:spcPct val="150000"/>
                        </a:lnSpc>
                      </a:pPr>
                      <a:r>
                        <a:rPr lang="en-US" altLang="zh-CN" sz="1200" dirty="0">
                          <a:latin typeface="微软雅黑" panose="020B0503020204020204" pitchFamily="34" charset="-122"/>
                          <a:ea typeface="微软雅黑" panose="020B0503020204020204" pitchFamily="34" charset="-122"/>
                        </a:rPr>
                        <a:t>Migration</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support</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Platform</a:t>
                      </a:r>
                      <a:endParaRPr lang="zh-CN" altLang="en-US" sz="1200" dirty="0">
                        <a:latin typeface="微软雅黑" panose="020B0503020204020204" pitchFamily="34" charset="-122"/>
                        <a:ea typeface="微软雅黑" panose="020B0503020204020204" pitchFamily="34" charset="-122"/>
                      </a:endParaRPr>
                    </a:p>
                  </a:txBody>
                  <a:tcPr anchor="ctr">
                    <a:solidFill>
                      <a:srgbClr val="2D7689"/>
                    </a:solidFill>
                  </a:tcPr>
                </a:tc>
                <a:extLst>
                  <a:ext uri="{0D108BD9-81ED-4DB2-BD59-A6C34878D82A}">
                    <a16:rowId xmlns:a16="http://schemas.microsoft.com/office/drawing/2014/main" val="3620489380"/>
                  </a:ext>
                </a:extLst>
              </a:tr>
              <a:tr h="809225">
                <a:tc>
                  <a:txBody>
                    <a:bodyPr/>
                    <a:lstStyle/>
                    <a:p>
                      <a:pPr>
                        <a:lnSpc>
                          <a:spcPct val="150000"/>
                        </a:lnSpc>
                      </a:pPr>
                      <a:r>
                        <a:rPr lang="en-US" altLang="zh-CN" sz="1200" dirty="0"/>
                        <a:t>Virtualization/Cloud</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pPr>
                      <a:r>
                        <a:rPr lang="en-US" altLang="zh-CN" sz="1200" dirty="0"/>
                        <a:t>Original Virtualization/Cloud Platform</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t>Original Virtualization/Cloud Platform</a:t>
                      </a:r>
                      <a:br>
                        <a:rPr lang="en-US" altLang="zh-CN" sz="1200" dirty="0">
                          <a:latin typeface="微软雅黑" panose="020B0503020204020204" pitchFamily="34" charset="-122"/>
                          <a:ea typeface="微软雅黑" panose="020B0503020204020204" pitchFamily="34" charset="-122"/>
                        </a:rPr>
                      </a:b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extLst>
                  <a:ext uri="{0D108BD9-81ED-4DB2-BD59-A6C34878D82A}">
                    <a16:rowId xmlns:a16="http://schemas.microsoft.com/office/drawing/2014/main" val="3457313640"/>
                  </a:ext>
                </a:extLst>
              </a:tr>
              <a:tr h="131255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t>Virtualization/Cloud</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t>Heterogeneous Virtualization/Cloud Platform</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t>Original Virtualization/Cloud Platform</a:t>
                      </a:r>
                      <a:br>
                        <a:rPr lang="en-US" altLang="zh-CN" sz="1200" dirty="0">
                          <a:latin typeface="微软雅黑" panose="020B0503020204020204" pitchFamily="34" charset="-122"/>
                          <a:ea typeface="微软雅黑" panose="020B0503020204020204" pitchFamily="34" charset="-122"/>
                        </a:rPr>
                      </a:br>
                      <a:r>
                        <a:rPr lang="en-US" altLang="zh-CN" sz="1200" dirty="0">
                          <a:latin typeface="微软雅黑" panose="020B0503020204020204" pitchFamily="34" charset="-122"/>
                          <a:ea typeface="微软雅黑" panose="020B0503020204020204" pitchFamily="34" charset="-122"/>
                        </a:rPr>
                        <a:t>Instant Recovery for Virtualization/Cloud Platforms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extLst>
                  <a:ext uri="{0D108BD9-81ED-4DB2-BD59-A6C34878D82A}">
                    <a16:rowId xmlns:a16="http://schemas.microsoft.com/office/drawing/2014/main" val="2158294183"/>
                  </a:ext>
                </a:extLst>
              </a:tr>
              <a:tr h="809225">
                <a:tc>
                  <a:txBody>
                    <a:bodyPr/>
                    <a:lstStyle/>
                    <a:p>
                      <a:pPr>
                        <a:lnSpc>
                          <a:spcPct val="150000"/>
                        </a:lnSpc>
                      </a:pPr>
                      <a:r>
                        <a:rPr lang="en-US" altLang="zh-CN" sz="1200" dirty="0"/>
                        <a:t>Virtualization/Cloud</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pPr>
                      <a:r>
                        <a:rPr lang="en-US" altLang="zh-CN" sz="1200" dirty="0">
                          <a:latin typeface="微软雅黑" panose="020B0503020204020204" pitchFamily="34" charset="-122"/>
                          <a:ea typeface="微软雅黑" panose="020B0503020204020204" pitchFamily="34" charset="-122"/>
                        </a:rPr>
                        <a:t>DR</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Lab</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t>Original Virtualization/Cloud Platform</a:t>
                      </a:r>
                      <a:br>
                        <a:rPr lang="en-US" altLang="zh-CN" sz="1200" dirty="0">
                          <a:latin typeface="微软雅黑" panose="020B0503020204020204" pitchFamily="34" charset="-122"/>
                          <a:ea typeface="微软雅黑" panose="020B0503020204020204" pitchFamily="34" charset="-122"/>
                        </a:rPr>
                      </a:b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extLst>
                  <a:ext uri="{0D108BD9-81ED-4DB2-BD59-A6C34878D82A}">
                    <a16:rowId xmlns:a16="http://schemas.microsoft.com/office/drawing/2014/main" val="3342196853"/>
                  </a:ext>
                </a:extLst>
              </a:tr>
              <a:tr h="809225">
                <a:tc>
                  <a:txBody>
                    <a:bodyPr/>
                    <a:lstStyle/>
                    <a:p>
                      <a:pPr>
                        <a:lnSpc>
                          <a:spcPct val="150000"/>
                        </a:lnSpc>
                      </a:pP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pPr>
                      <a:r>
                        <a:rPr lang="en-US" altLang="zh-CN" sz="1200" dirty="0"/>
                        <a:t>Virtualization/Cloud Platform</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Instant Recovery for Virtualization/Cloud Platforms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extLst>
                  <a:ext uri="{0D108BD9-81ED-4DB2-BD59-A6C34878D82A}">
                    <a16:rowId xmlns:a16="http://schemas.microsoft.com/office/drawing/2014/main" val="660835296"/>
                  </a:ext>
                </a:extLst>
              </a:tr>
              <a:tr h="403165">
                <a:tc>
                  <a:txBody>
                    <a:bodyPr/>
                    <a:lstStyle/>
                    <a:p>
                      <a:pPr>
                        <a:lnSpc>
                          <a:spcPct val="150000"/>
                        </a:lnSpc>
                      </a:pP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DR</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Lab</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extLst>
                  <a:ext uri="{0D108BD9-81ED-4DB2-BD59-A6C34878D82A}">
                    <a16:rowId xmlns:a16="http://schemas.microsoft.com/office/drawing/2014/main" val="3794786035"/>
                  </a:ext>
                </a:extLst>
              </a:tr>
              <a:tr h="403165">
                <a:tc>
                  <a:txBody>
                    <a:bodyPr/>
                    <a:lstStyle/>
                    <a:p>
                      <a:pPr>
                        <a:lnSpc>
                          <a:spcPct val="150000"/>
                        </a:lnSpc>
                      </a:pP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Server</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extLst>
                  <a:ext uri="{0D108BD9-81ED-4DB2-BD59-A6C34878D82A}">
                    <a16:rowId xmlns:a16="http://schemas.microsoft.com/office/drawing/2014/main" val="551645837"/>
                  </a:ext>
                </a:extLst>
              </a:tr>
            </a:tbl>
          </a:graphicData>
        </a:graphic>
      </p:graphicFrame>
      <p:sp>
        <p:nvSpPr>
          <p:cNvPr id="13" name="文本框 12">
            <a:extLst>
              <a:ext uri="{FF2B5EF4-FFF2-40B4-BE49-F238E27FC236}">
                <a16:creationId xmlns:a16="http://schemas.microsoft.com/office/drawing/2014/main" id="{C2A0B085-FE5B-52A1-24C5-018C8835F461}"/>
              </a:ext>
            </a:extLst>
          </p:cNvPr>
          <p:cNvSpPr txBox="1"/>
          <p:nvPr/>
        </p:nvSpPr>
        <p:spPr>
          <a:xfrm>
            <a:off x="6888271" y="1004689"/>
            <a:ext cx="4806505" cy="369332"/>
          </a:xfrm>
          <a:prstGeom prst="rect">
            <a:avLst/>
          </a:prstGeom>
          <a:noFill/>
        </p:spPr>
        <p:txBody>
          <a:bodyPr wrap="square" rtlCol="0">
            <a:spAutoFit/>
          </a:bodyPr>
          <a:lstStyle/>
          <a:p>
            <a:r>
              <a:rPr lang="en-US" altLang="zh-CN" b="1" dirty="0">
                <a:solidFill>
                  <a:srgbClr val="18BCC6"/>
                </a:solidFill>
                <a:latin typeface="微软雅黑" panose="020B0503020204020204" pitchFamily="34" charset="-122"/>
                <a:ea typeface="微软雅黑" panose="020B0503020204020204" pitchFamily="34" charset="-122"/>
              </a:rPr>
              <a:t>Driver</a:t>
            </a:r>
            <a:r>
              <a:rPr lang="zh-CN" altLang="en-US" b="1" dirty="0">
                <a:solidFill>
                  <a:srgbClr val="18BCC6"/>
                </a:solidFill>
                <a:latin typeface="微软雅黑" panose="020B0503020204020204" pitchFamily="34" charset="-122"/>
                <a:ea typeface="微软雅黑" panose="020B0503020204020204" pitchFamily="34" charset="-122"/>
              </a:rPr>
              <a:t> </a:t>
            </a:r>
            <a:r>
              <a:rPr lang="en-US" altLang="zh-CN" b="1" dirty="0">
                <a:solidFill>
                  <a:srgbClr val="18BCC6"/>
                </a:solidFill>
                <a:latin typeface="微软雅黑" panose="020B0503020204020204" pitchFamily="34" charset="-122"/>
                <a:ea typeface="微软雅黑" panose="020B0503020204020204" pitchFamily="34" charset="-122"/>
              </a:rPr>
              <a:t>Detection</a:t>
            </a:r>
            <a:endParaRPr lang="zh-CN" altLang="en-US" b="1" dirty="0">
              <a:solidFill>
                <a:srgbClr val="18BCC6"/>
              </a:solidFill>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5B45CBB2-C690-784E-819A-D7C0389EE27E}"/>
              </a:ext>
            </a:extLst>
          </p:cNvPr>
          <p:cNvCxnSpPr>
            <a:cxnSpLocks/>
          </p:cNvCxnSpPr>
          <p:nvPr/>
        </p:nvCxnSpPr>
        <p:spPr>
          <a:xfrm>
            <a:off x="6630348" y="662125"/>
            <a:ext cx="0" cy="5940000"/>
          </a:xfrm>
          <a:prstGeom prst="line">
            <a:avLst/>
          </a:prstGeom>
          <a:ln w="19050">
            <a:gradFill>
              <a:gsLst>
                <a:gs pos="0">
                  <a:schemeClr val="accent1">
                    <a:lumMod val="5000"/>
                    <a:lumOff val="95000"/>
                  </a:schemeClr>
                </a:gs>
                <a:gs pos="100000">
                  <a:srgbClr val="ADE4EA"/>
                </a:gs>
                <a:gs pos="35000">
                  <a:srgbClr val="47BFFD"/>
                </a:gs>
                <a:gs pos="68000">
                  <a:srgbClr val="18BCC6"/>
                </a:gs>
              </a:gsLst>
              <a:lin ang="5400000" scaled="1"/>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4992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9EE9D-E677-AED0-12FA-13D8E177EFB3}"/>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19C1C5A1-4C4C-DF61-76CC-17772E907DD3}"/>
              </a:ext>
            </a:extLst>
          </p:cNvPr>
          <p:cNvSpPr txBox="1"/>
          <p:nvPr/>
        </p:nvSpPr>
        <p:spPr>
          <a:xfrm>
            <a:off x="568135" y="242875"/>
            <a:ext cx="5240526"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4.4 Instant Recovery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EAA23401-914B-DD7D-A4C5-04C94C76631A}"/>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FBC8D3D4-46E8-E70A-34FD-805C7930FFD0}"/>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8F84838F-3BF6-99E7-ED61-FE84C7BAC276}"/>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73FB06B6-44A9-6E1E-8EAD-EE1AF8B704DF}"/>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6C592D7C-BEE3-9C57-8200-9A6AEA6102A0}"/>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4EFFE3B2-E22F-B5CB-175F-8B4B776FFF80}"/>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13C77F79-4BF4-D446-74DB-543743AEB4BB}"/>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9D030786-706A-5A3E-2729-9CA4978A2C71}"/>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FC2A34DE-7B73-C835-4848-DF488606E583}"/>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EFD175AC-7F39-7FE7-EFD5-AD427E0FB11C}"/>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9CA9029D-C173-2EA2-4197-196977B47F52}"/>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a:extLst>
              <a:ext uri="{FF2B5EF4-FFF2-40B4-BE49-F238E27FC236}">
                <a16:creationId xmlns:a16="http://schemas.microsoft.com/office/drawing/2014/main" id="{C0B62293-1E89-988E-02EF-72743DBCCF7B}"/>
              </a:ext>
            </a:extLst>
          </p:cNvPr>
          <p:cNvSpPr txBox="1"/>
          <p:nvPr/>
        </p:nvSpPr>
        <p:spPr>
          <a:xfrm>
            <a:off x="1033461" y="1279084"/>
            <a:ext cx="9550400" cy="2264851"/>
          </a:xfrm>
          <a:prstGeom prst="rect">
            <a:avLst/>
          </a:prstGeom>
          <a:noFill/>
        </p:spPr>
        <p:txBody>
          <a:bodyPr wrap="square" rtlCol="0" anchor="ctr">
            <a:spAutoFit/>
          </a:bodyPr>
          <a:lstStyle/>
          <a:p>
            <a:pPr>
              <a:lnSpc>
                <a:spcPct val="150000"/>
              </a:lnSpc>
            </a:pPr>
            <a:r>
              <a:rPr lang="en-US" altLang="zh-CN" sz="1600" b="1" dirty="0">
                <a:solidFill>
                  <a:srgbClr val="47BFFD"/>
                </a:solidFill>
                <a:latin typeface="微软雅黑" panose="020B0503020204020204" pitchFamily="34" charset="-122"/>
                <a:ea typeface="微软雅黑" panose="020B0503020204020204" pitchFamily="34" charset="-122"/>
              </a:rPr>
              <a:t>Instantly restore to any platform; during migration:</a:t>
            </a:r>
          </a:p>
          <a:p>
            <a:pPr>
              <a:lnSpc>
                <a:spcPct val="150000"/>
              </a:lnSpc>
            </a:pPr>
            <a:r>
              <a:rPr lang="en-US" altLang="zh-CN" sz="1600" dirty="0">
                <a:latin typeface="微软雅黑" panose="020B0503020204020204" pitchFamily="34" charset="-122"/>
                <a:ea typeface="微软雅黑" panose="020B0503020204020204" pitchFamily="34" charset="-122"/>
              </a:rPr>
              <a:t>When migrating back to the original platform, ensure that driver-related configurations for the operating system, secondary disks, network cards, and other components match those of the backup point.</a:t>
            </a:r>
          </a:p>
          <a:p>
            <a:pPr>
              <a:lnSpc>
                <a:spcPct val="150000"/>
              </a:lnSpc>
            </a:pPr>
            <a:r>
              <a:rPr lang="en-US" altLang="zh-CN" sz="1600" dirty="0">
                <a:latin typeface="微软雅黑" panose="020B0503020204020204" pitchFamily="34" charset="-122"/>
                <a:ea typeface="微软雅黑" panose="020B0503020204020204" pitchFamily="34" charset="-122"/>
              </a:rPr>
              <a:t>When migrating to the instant restore target platform, ensure that driver-related configurations match the instant restore configuration.</a:t>
            </a:r>
            <a:endParaRPr lang="zh-CN" altLang="en-US" sz="1600"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7FEC06BB-1171-6937-DD06-AAA0F89815C4}"/>
              </a:ext>
            </a:extLst>
          </p:cNvPr>
          <p:cNvSpPr txBox="1"/>
          <p:nvPr/>
        </p:nvSpPr>
        <p:spPr>
          <a:xfrm>
            <a:off x="1033461" y="4162656"/>
            <a:ext cx="9550400" cy="2316403"/>
          </a:xfrm>
          <a:prstGeom prst="rect">
            <a:avLst/>
          </a:prstGeom>
          <a:noFill/>
        </p:spPr>
        <p:txBody>
          <a:bodyPr wrap="square">
            <a:spAutoFit/>
          </a:bodyPr>
          <a:lstStyle/>
          <a:p>
            <a:pPr>
              <a:lnSpc>
                <a:spcPct val="150000"/>
              </a:lnSpc>
            </a:pPr>
            <a:r>
              <a:rPr lang="en-US" altLang="zh-CN" sz="1400" dirty="0">
                <a:solidFill>
                  <a:srgbClr val="FF0000"/>
                </a:solidFill>
                <a:latin typeface="微软雅黑" panose="020B0503020204020204" pitchFamily="34" charset="-122"/>
                <a:ea typeface="微软雅黑" panose="020B0503020204020204" pitchFamily="34" charset="-122"/>
              </a:rPr>
              <a:t>Note:</a:t>
            </a:r>
          </a:p>
          <a:p>
            <a:pPr marL="285750" indent="-285750">
              <a:lnSpc>
                <a:spcPct val="150000"/>
              </a:lnSpc>
              <a:buFont typeface="Arial" panose="020B0604020202020204" pitchFamily="34" charset="0"/>
              <a:buChar char="•"/>
            </a:pPr>
            <a:r>
              <a:rPr lang="en-US" altLang="zh-CN" sz="1400" dirty="0">
                <a:solidFill>
                  <a:srgbClr val="FF0000"/>
                </a:solidFill>
                <a:latin typeface="微软雅黑" panose="020B0503020204020204" pitchFamily="34" charset="-122"/>
                <a:ea typeface="微软雅黑" panose="020B0503020204020204" pitchFamily="34" charset="-122"/>
              </a:rPr>
              <a:t>Instant recovery to a host with an agent, and cross-platform recovery to a host with an agent, are only supported for hosts booted via a “boot image.”</a:t>
            </a:r>
          </a:p>
          <a:p>
            <a:pPr marL="285750" indent="-285750">
              <a:lnSpc>
                <a:spcPct val="150000"/>
              </a:lnSpc>
              <a:buFont typeface="Arial" panose="020B0604020202020204" pitchFamily="34" charset="0"/>
              <a:buChar char="•"/>
            </a:pPr>
            <a:r>
              <a:rPr lang="en-US" altLang="zh-CN" sz="1400" dirty="0">
                <a:solidFill>
                  <a:srgbClr val="FF0000"/>
                </a:solidFill>
                <a:latin typeface="微软雅黑" panose="020B0503020204020204" pitchFamily="34" charset="-122"/>
                <a:ea typeface="微软雅黑" panose="020B0503020204020204" pitchFamily="34" charset="-122"/>
              </a:rPr>
              <a:t>Driver detection is performed for both instant recovery to a heterogeneous platform and cross-platform recovery; Driver detection is not required for recovery to the original platform or the original virtualization type.</a:t>
            </a:r>
          </a:p>
          <a:p>
            <a:pPr>
              <a:lnSpc>
                <a:spcPct val="150000"/>
              </a:lnSpc>
            </a:pPr>
            <a:endParaRPr lang="en-US" altLang="zh-CN" sz="1400"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97007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9B0D5-7970-537A-3862-E5FA4D99A7CE}"/>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062ABD65-6116-7212-57F7-2F7323DEADC4}"/>
              </a:ext>
            </a:extLst>
          </p:cNvPr>
          <p:cNvSpPr txBox="1"/>
          <p:nvPr/>
        </p:nvSpPr>
        <p:spPr>
          <a:xfrm>
            <a:off x="568135" y="242875"/>
            <a:ext cx="5240526"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4.5 Cross Platform Recovery</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a:extLst>
              <a:ext uri="{FF2B5EF4-FFF2-40B4-BE49-F238E27FC236}">
                <a16:creationId xmlns:a16="http://schemas.microsoft.com/office/drawing/2014/main" id="{B74D88E8-55E8-C048-259F-1FED1B0CAB9F}"/>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a:extLst>
              <a:ext uri="{FF2B5EF4-FFF2-40B4-BE49-F238E27FC236}">
                <a16:creationId xmlns:a16="http://schemas.microsoft.com/office/drawing/2014/main" id="{DE63CD39-50EB-D9A4-1028-59323BAEA2CA}"/>
              </a:ext>
            </a:extLst>
          </p:cNvPr>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9B9F570-1B7F-C4CD-8602-C7A85FAFA4F1}"/>
              </a:ext>
            </a:extLst>
          </p:cNvPr>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a:extLst>
              <a:ext uri="{FF2B5EF4-FFF2-40B4-BE49-F238E27FC236}">
                <a16:creationId xmlns:a16="http://schemas.microsoft.com/office/drawing/2014/main" id="{7A1410FA-5395-03FB-02EE-6284EE25E4C8}"/>
              </a:ext>
            </a:extLst>
          </p:cNvPr>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a:extLst>
              <a:ext uri="{FF2B5EF4-FFF2-40B4-BE49-F238E27FC236}">
                <a16:creationId xmlns:a16="http://schemas.microsoft.com/office/drawing/2014/main" id="{E403DD94-DE0A-4BD8-C4D0-DBC32C391368}"/>
              </a:ext>
            </a:extLst>
          </p:cNvPr>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a:extLst>
              <a:ext uri="{FF2B5EF4-FFF2-40B4-BE49-F238E27FC236}">
                <a16:creationId xmlns:a16="http://schemas.microsoft.com/office/drawing/2014/main" id="{93CABACC-2410-D082-9B8D-1F5BCF658996}"/>
              </a:ext>
            </a:extLst>
          </p:cNvPr>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a:extLst>
              <a:ext uri="{FF2B5EF4-FFF2-40B4-BE49-F238E27FC236}">
                <a16:creationId xmlns:a16="http://schemas.microsoft.com/office/drawing/2014/main" id="{8E40CB84-BF8F-7C43-761D-375E887EAD23}"/>
              </a:ext>
            </a:extLst>
          </p:cNvPr>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a:extLst>
              <a:ext uri="{FF2B5EF4-FFF2-40B4-BE49-F238E27FC236}">
                <a16:creationId xmlns:a16="http://schemas.microsoft.com/office/drawing/2014/main" id="{3BAE8F9A-E736-552E-9FB6-BA5207C87D7B}"/>
              </a:ext>
            </a:extLst>
          </p:cNvPr>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a:extLst>
              <a:ext uri="{FF2B5EF4-FFF2-40B4-BE49-F238E27FC236}">
                <a16:creationId xmlns:a16="http://schemas.microsoft.com/office/drawing/2014/main" id="{433FEFCA-4DC8-B5C9-FF00-01BBAE7DB747}"/>
              </a:ext>
            </a:extLst>
          </p:cNvPr>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a:extLst>
              <a:ext uri="{FF2B5EF4-FFF2-40B4-BE49-F238E27FC236}">
                <a16:creationId xmlns:a16="http://schemas.microsoft.com/office/drawing/2014/main" id="{73DD1EC6-C8F4-A75E-E562-BC039F194B57}"/>
              </a:ext>
            </a:extLst>
          </p:cNvPr>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a:extLst>
              <a:ext uri="{FF2B5EF4-FFF2-40B4-BE49-F238E27FC236}">
                <a16:creationId xmlns:a16="http://schemas.microsoft.com/office/drawing/2014/main" id="{5BBAB612-27AD-563E-301C-76A953CA50BF}"/>
              </a:ext>
            </a:extLst>
          </p:cNvPr>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7662F0F9-A392-B857-E898-5E157B4613CB}"/>
              </a:ext>
            </a:extLst>
          </p:cNvPr>
          <p:cNvSpPr txBox="1"/>
          <p:nvPr/>
        </p:nvSpPr>
        <p:spPr>
          <a:xfrm>
            <a:off x="548454" y="3224048"/>
            <a:ext cx="10520413" cy="347441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sz="1400" dirty="0"/>
              <a:t>The functional configuration for cross-platform recovery is identical to that of same-platform recovery on the target platform.</a:t>
            </a:r>
          </a:p>
          <a:p>
            <a:pPr marL="285750" indent="-285750">
              <a:lnSpc>
                <a:spcPct val="200000"/>
              </a:lnSpc>
              <a:buFont typeface="Arial" panose="020B0604020202020204" pitchFamily="34" charset="0"/>
              <a:buChar char="•"/>
            </a:pPr>
            <a:r>
              <a:rPr lang="en-US" altLang="zh-CN" sz="1400" dirty="0"/>
              <a:t>Added </a:t>
            </a:r>
            <a:r>
              <a:rPr lang="en-US" altLang="zh-CN" sz="1400" b="1" dirty="0">
                <a:solidFill>
                  <a:srgbClr val="FF0000"/>
                </a:solidFill>
              </a:rPr>
              <a:t>V2P, C2P, P2V, and P2C </a:t>
            </a:r>
            <a:r>
              <a:rPr lang="en-US" altLang="zh-CN" sz="1400" dirty="0"/>
              <a:t>cross-platform capabilities.</a:t>
            </a:r>
          </a:p>
          <a:p>
            <a:pPr marL="285750" indent="-285750">
              <a:lnSpc>
                <a:spcPct val="200000"/>
              </a:lnSpc>
              <a:buFont typeface="Arial" panose="020B0604020202020204" pitchFamily="34" charset="0"/>
              <a:buChar char="•"/>
            </a:pPr>
            <a:r>
              <a:rPr lang="en-US" altLang="zh-CN" sz="1400" dirty="0"/>
              <a:t>Virtualization instant recovery has been migrated to agent-based recovery, and cross-platform recovery to agent-based recovery supports only hosts booted via "boot image".</a:t>
            </a:r>
          </a:p>
          <a:p>
            <a:pPr marL="285750" indent="-285750">
              <a:lnSpc>
                <a:spcPct val="200000"/>
              </a:lnSpc>
              <a:buFont typeface="Arial" panose="020B0604020202020204" pitchFamily="34" charset="0"/>
              <a:buChar char="•"/>
            </a:pPr>
            <a:r>
              <a:rPr lang="en-US" altLang="zh-CN" sz="1400" dirty="0"/>
              <a:t>During the cross-platform process, data format conversion, configuration information conversion, </a:t>
            </a:r>
            <a:r>
              <a:rPr lang="en-US" altLang="zh-CN" sz="1400" b="1" dirty="0">
                <a:solidFill>
                  <a:srgbClr val="FF0000"/>
                </a:solidFill>
              </a:rPr>
              <a:t>automatic driver replacement, and automatic boot repair </a:t>
            </a:r>
            <a:r>
              <a:rPr lang="en-US" altLang="zh-CN" sz="1400" dirty="0"/>
              <a:t>are all performed automatically.</a:t>
            </a:r>
            <a:br>
              <a:rPr lang="en-US" altLang="zh-CN" sz="1400" dirty="0"/>
            </a:br>
            <a:endParaRPr lang="en-US" altLang="zh-CN" sz="1400" b="1" dirty="0">
              <a:solidFill>
                <a:srgbClr val="FF0000"/>
              </a:solidFill>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id="{38E53BE4-7B81-4776-5C9B-D439C0EE144E}"/>
              </a:ext>
            </a:extLst>
          </p:cNvPr>
          <p:cNvGraphicFramePr>
            <a:graphicFrameLocks noGrp="1"/>
          </p:cNvGraphicFramePr>
          <p:nvPr>
            <p:custDataLst>
              <p:tags r:id="rId2"/>
            </p:custDataLst>
            <p:extLst>
              <p:ext uri="{D42A27DB-BD31-4B8C-83A1-F6EECF244321}">
                <p14:modId xmlns:p14="http://schemas.microsoft.com/office/powerpoint/2010/main" val="3226648758"/>
              </p:ext>
            </p:extLst>
          </p:nvPr>
        </p:nvGraphicFramePr>
        <p:xfrm>
          <a:off x="568135" y="1189355"/>
          <a:ext cx="10520413" cy="1957353"/>
        </p:xfrm>
        <a:graphic>
          <a:graphicData uri="http://schemas.openxmlformats.org/drawingml/2006/table">
            <a:tbl>
              <a:tblPr firstRow="1" bandRow="1">
                <a:tableStyleId>{5C22544A-7EE6-4342-B048-85BDC9FD1C3A}</a:tableStyleId>
              </a:tblPr>
              <a:tblGrid>
                <a:gridCol w="2370519">
                  <a:extLst>
                    <a:ext uri="{9D8B030D-6E8A-4147-A177-3AD203B41FA5}">
                      <a16:colId xmlns:a16="http://schemas.microsoft.com/office/drawing/2014/main" val="20000"/>
                    </a:ext>
                  </a:extLst>
                </a:gridCol>
                <a:gridCol w="1774651">
                  <a:extLst>
                    <a:ext uri="{9D8B030D-6E8A-4147-A177-3AD203B41FA5}">
                      <a16:colId xmlns:a16="http://schemas.microsoft.com/office/drawing/2014/main" val="20001"/>
                    </a:ext>
                  </a:extLst>
                </a:gridCol>
                <a:gridCol w="6375243">
                  <a:extLst>
                    <a:ext uri="{9D8B030D-6E8A-4147-A177-3AD203B41FA5}">
                      <a16:colId xmlns:a16="http://schemas.microsoft.com/office/drawing/2014/main" val="20002"/>
                    </a:ext>
                  </a:extLst>
                </a:gridCol>
              </a:tblGrid>
              <a:tr h="520072">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Modules</a:t>
                      </a:r>
                      <a:endParaRPr lang="zh-CN" altLang="en-US" sz="1600" dirty="0"/>
                    </a:p>
                  </a:txBody>
                  <a:tcPr anchor="ctr">
                    <a:solidFill>
                      <a:srgbClr val="2D7689"/>
                    </a:solidFill>
                  </a:tcPr>
                </a:tc>
                <a:tc gridSpan="2">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Functions</a:t>
                      </a:r>
                      <a:endParaRPr lang="zh-CN" altLang="en-US" sz="1600" dirty="0"/>
                    </a:p>
                  </a:txBody>
                  <a:tcPr anchor="ctr">
                    <a:solidFill>
                      <a:srgbClr val="2D7689"/>
                    </a:solidFill>
                  </a:tcPr>
                </a:tc>
                <a:tc hMerge="1">
                  <a:txBody>
                    <a:bodyPr/>
                    <a:lstStyle/>
                    <a:p>
                      <a:endParaRPr lang="zh-CN"/>
                    </a:p>
                  </a:txBody>
                  <a:tcPr/>
                </a:tc>
                <a:extLst>
                  <a:ext uri="{0D108BD9-81ED-4DB2-BD59-A6C34878D82A}">
                    <a16:rowId xmlns:a16="http://schemas.microsoft.com/office/drawing/2014/main" val="10000"/>
                  </a:ext>
                </a:extLst>
              </a:tr>
              <a:tr h="392507">
                <a:tc rowSpan="3">
                  <a:txBody>
                    <a:bodyPr/>
                    <a:lstStyle/>
                    <a:p>
                      <a:pPr algn="ctr">
                        <a:buNone/>
                      </a:pPr>
                      <a:r>
                        <a:rPr lang="en-US" altLang="zh-CN" sz="1400" dirty="0">
                          <a:solidFill>
                            <a:schemeClr val="tx1"/>
                          </a:solidFill>
                        </a:rPr>
                        <a:t>Cross</a:t>
                      </a:r>
                      <a:r>
                        <a:rPr lang="zh-CN" altLang="en-US" sz="1400" dirty="0">
                          <a:solidFill>
                            <a:schemeClr val="tx1"/>
                          </a:solidFill>
                        </a:rPr>
                        <a:t> </a:t>
                      </a:r>
                      <a:r>
                        <a:rPr lang="en-US" altLang="zh-CN" sz="1400" dirty="0">
                          <a:solidFill>
                            <a:schemeClr val="tx1"/>
                          </a:solidFill>
                        </a:rPr>
                        <a:t>Platform</a:t>
                      </a:r>
                      <a:r>
                        <a:rPr lang="zh-CN" altLang="en-US" sz="1400" dirty="0">
                          <a:solidFill>
                            <a:schemeClr val="tx1"/>
                          </a:solidFill>
                        </a:rPr>
                        <a:t> </a:t>
                      </a:r>
                      <a:r>
                        <a:rPr lang="en-US" altLang="zh-CN" sz="1400" dirty="0">
                          <a:solidFill>
                            <a:schemeClr val="tx1"/>
                          </a:solidFill>
                        </a:rPr>
                        <a:t>Recovery</a:t>
                      </a:r>
                      <a:endParaRPr lang="zh-CN" altLang="en-US" sz="1400" dirty="0">
                        <a:solidFill>
                          <a:schemeClr val="tx1"/>
                        </a:solidFill>
                      </a:endParaRPr>
                    </a:p>
                  </a:txBody>
                  <a:tcPr anchor="ctr">
                    <a:solidFill>
                      <a:srgbClr val="EAF1F4"/>
                    </a:solidFill>
                  </a:tcPr>
                </a:tc>
                <a:tc>
                  <a:txBody>
                    <a:bodyPr/>
                    <a:lstStyle/>
                    <a:p>
                      <a:pPr algn="ctr">
                        <a:buNone/>
                      </a:pPr>
                      <a:r>
                        <a:rPr lang="en-US" altLang="zh-CN" sz="1400" dirty="0">
                          <a:solidFill>
                            <a:schemeClr val="tx1"/>
                          </a:solidFill>
                        </a:rPr>
                        <a:t>Target platform</a:t>
                      </a:r>
                    </a:p>
                  </a:txBody>
                  <a:tcPr anchor="ctr">
                    <a:solidFill>
                      <a:srgbClr val="EAF1F4"/>
                    </a:solidFill>
                  </a:tcPr>
                </a:tc>
                <a:tc>
                  <a:txBody>
                    <a:bodyPr/>
                    <a:lstStyle/>
                    <a:p>
                      <a:pPr>
                        <a:buNone/>
                      </a:pPr>
                      <a:r>
                        <a:rPr lang="en-US" altLang="zh-CN" sz="1400" kern="1200" dirty="0">
                          <a:solidFill>
                            <a:srgbClr val="FF0000"/>
                          </a:solidFill>
                          <a:latin typeface="+mn-lt"/>
                          <a:ea typeface="+mn-ea"/>
                          <a:cs typeface="+mn-cs"/>
                        </a:rPr>
                        <a:t>Virtualization</a:t>
                      </a:r>
                      <a:r>
                        <a:rPr lang="zh-CN" altLang="en-US" sz="1400" kern="1200" dirty="0">
                          <a:solidFill>
                            <a:srgbClr val="FF0000"/>
                          </a:solidFill>
                          <a:latin typeface="+mn-lt"/>
                          <a:ea typeface="+mn-ea"/>
                          <a:cs typeface="+mn-cs"/>
                        </a:rPr>
                        <a:t>、</a:t>
                      </a:r>
                      <a:r>
                        <a:rPr lang="en-US" altLang="zh-CN" sz="1400" kern="1200" dirty="0">
                          <a:solidFill>
                            <a:srgbClr val="FF0000"/>
                          </a:solidFill>
                          <a:latin typeface="+mn-lt"/>
                          <a:ea typeface="+mn-ea"/>
                          <a:cs typeface="+mn-cs"/>
                        </a:rPr>
                        <a:t>Private Cloud</a:t>
                      </a:r>
                      <a:r>
                        <a:rPr lang="zh-CN" altLang="en-US" sz="1400" kern="1200" dirty="0">
                          <a:solidFill>
                            <a:srgbClr val="FF0000"/>
                          </a:solidFill>
                          <a:latin typeface="+mn-lt"/>
                          <a:ea typeface="+mn-ea"/>
                          <a:cs typeface="+mn-cs"/>
                        </a:rPr>
                        <a:t>、</a:t>
                      </a:r>
                      <a:r>
                        <a:rPr lang="en-US" altLang="zh-CN" sz="1400" kern="1200" dirty="0">
                          <a:solidFill>
                            <a:srgbClr val="FF0000"/>
                          </a:solidFill>
                          <a:latin typeface="+mn-lt"/>
                          <a:ea typeface="+mn-ea"/>
                          <a:cs typeface="+mn-cs"/>
                        </a:rPr>
                        <a:t>Public Cloud</a:t>
                      </a:r>
                      <a:r>
                        <a:rPr lang="zh-CN" altLang="en-US" sz="1400" kern="1200" dirty="0">
                          <a:solidFill>
                            <a:srgbClr val="FF0000"/>
                          </a:solidFill>
                          <a:latin typeface="+mn-lt"/>
                          <a:ea typeface="+mn-ea"/>
                          <a:cs typeface="+mn-cs"/>
                        </a:rPr>
                        <a:t>、</a:t>
                      </a:r>
                      <a:r>
                        <a:rPr lang="en-US" altLang="zh-CN" sz="1400" kern="1200" dirty="0">
                          <a:solidFill>
                            <a:srgbClr val="FF0000"/>
                          </a:solidFill>
                          <a:latin typeface="+mn-lt"/>
                          <a:ea typeface="+mn-ea"/>
                          <a:cs typeface="+mn-cs"/>
                        </a:rPr>
                        <a:t>Server</a:t>
                      </a:r>
                      <a:endParaRPr lang="zh-CN" altLang="en-US" sz="1400" kern="1200" dirty="0">
                        <a:solidFill>
                          <a:srgbClr val="FF0000"/>
                        </a:solidFill>
                        <a:latin typeface="+mn-lt"/>
                        <a:ea typeface="+mn-ea"/>
                        <a:cs typeface="+mn-cs"/>
                      </a:endParaRPr>
                    </a:p>
                  </a:txBody>
                  <a:tcPr anchor="ctr">
                    <a:solidFill>
                      <a:srgbClr val="EAF1F4"/>
                    </a:solidFill>
                  </a:tcPr>
                </a:tc>
                <a:extLst>
                  <a:ext uri="{0D108BD9-81ED-4DB2-BD59-A6C34878D82A}">
                    <a16:rowId xmlns:a16="http://schemas.microsoft.com/office/drawing/2014/main" val="10001"/>
                  </a:ext>
                </a:extLst>
              </a:tr>
              <a:tr h="526614">
                <a:tc vMerge="1">
                  <a:txBody>
                    <a:bodyPr/>
                    <a:lstStyle/>
                    <a:p>
                      <a:endParaRPr lang="zh-CN"/>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400" dirty="0">
                          <a:solidFill>
                            <a:schemeClr val="tx1"/>
                          </a:solidFill>
                        </a:rPr>
                        <a:t>Restore Data</a:t>
                      </a:r>
                      <a:endParaRPr lang="zh-CN" altLang="en-US" sz="1400" dirty="0">
                        <a:solidFill>
                          <a:schemeClr val="tx1"/>
                        </a:solidFill>
                      </a:endParaRPr>
                    </a:p>
                  </a:txBody>
                  <a:tcPr anchor="ctr">
                    <a:solidFill>
                      <a:srgbClr val="EAF1F4"/>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sz="1400" kern="1200" dirty="0">
                          <a:solidFill>
                            <a:schemeClr val="tx1"/>
                          </a:solidFill>
                          <a:latin typeface="+mn-lt"/>
                          <a:ea typeface="+mn-ea"/>
                          <a:cs typeface="+mn-cs"/>
                        </a:rPr>
                        <a:t>Full backup points</a:t>
                      </a:r>
                      <a:r>
                        <a:rPr lang="zh-CN" altLang="en-US" sz="1400" kern="1200" dirty="0">
                          <a:solidFill>
                            <a:schemeClr val="tx1"/>
                          </a:solidFill>
                          <a:latin typeface="+mn-lt"/>
                          <a:ea typeface="+mn-ea"/>
                          <a:cs typeface="+mn-cs"/>
                        </a:rPr>
                        <a:t>、</a:t>
                      </a:r>
                      <a:r>
                        <a:rPr lang="en-US" altLang="zh-CN" sz="1400" kern="1200" dirty="0">
                          <a:solidFill>
                            <a:schemeClr val="tx1"/>
                          </a:solidFill>
                          <a:latin typeface="+mn-lt"/>
                          <a:ea typeface="+mn-ea"/>
                          <a:cs typeface="+mn-cs"/>
                        </a:rPr>
                        <a:t>Incremental backup points</a:t>
                      </a:r>
                      <a:r>
                        <a:rPr lang="zh-CN" altLang="en-US" sz="1400" kern="1200" dirty="0">
                          <a:solidFill>
                            <a:schemeClr val="tx1"/>
                          </a:solidFill>
                          <a:latin typeface="+mn-lt"/>
                          <a:ea typeface="+mn-ea"/>
                          <a:cs typeface="+mn-cs"/>
                        </a:rPr>
                        <a:t>、</a:t>
                      </a:r>
                      <a:r>
                        <a:rPr lang="en-US" altLang="zh-CN" sz="1400" kern="1200" dirty="0">
                          <a:solidFill>
                            <a:schemeClr val="tx1"/>
                          </a:solidFill>
                          <a:latin typeface="+mn-lt"/>
                          <a:ea typeface="+mn-ea"/>
                          <a:cs typeface="+mn-cs"/>
                        </a:rPr>
                        <a:t>Differential backup points</a:t>
                      </a:r>
                      <a:endParaRPr lang="zh-CN" altLang="en-US" sz="1400" kern="1200" dirty="0">
                        <a:solidFill>
                          <a:schemeClr val="tx1"/>
                        </a:solidFill>
                        <a:latin typeface="+mn-lt"/>
                        <a:ea typeface="+mn-ea"/>
                        <a:cs typeface="+mn-cs"/>
                      </a:endParaRPr>
                    </a:p>
                  </a:txBody>
                  <a:tcPr anchor="ctr">
                    <a:solidFill>
                      <a:srgbClr val="EAF1F4"/>
                    </a:solidFill>
                  </a:tcPr>
                </a:tc>
                <a:extLst>
                  <a:ext uri="{0D108BD9-81ED-4DB2-BD59-A6C34878D82A}">
                    <a16:rowId xmlns:a16="http://schemas.microsoft.com/office/drawing/2014/main" val="10002"/>
                  </a:ext>
                </a:extLst>
              </a:tr>
              <a:tr h="508624">
                <a:tc vMerge="1">
                  <a:txBody>
                    <a:bodyPr/>
                    <a:lstStyle/>
                    <a:p>
                      <a:endParaRPr lang="zh-CN"/>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buNone/>
                      </a:pPr>
                      <a:r>
                        <a:rPr lang="en-US" altLang="zh-CN" sz="1400" dirty="0">
                          <a:solidFill>
                            <a:schemeClr val="tx1"/>
                          </a:solidFill>
                        </a:rPr>
                        <a:t>Function Modules</a:t>
                      </a:r>
                      <a:endParaRPr lang="zh-CN" altLang="en-US" sz="1400" dirty="0">
                        <a:solidFill>
                          <a:schemeClr val="tx1"/>
                        </a:solidFill>
                      </a:endParaRPr>
                    </a:p>
                  </a:txBody>
                  <a:tcPr anchor="ctr">
                    <a:solidFill>
                      <a:srgbClr val="EAF1F4"/>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en-US" altLang="zh-CN" sz="1400" kern="1200" dirty="0">
                          <a:solidFill>
                            <a:schemeClr val="tx1"/>
                          </a:solidFill>
                          <a:latin typeface="+mn-lt"/>
                          <a:ea typeface="+mn-ea"/>
                          <a:cs typeface="+mn-cs"/>
                        </a:rPr>
                        <a:t>Consistent with the recovery job configuration information and rules of the target platform</a:t>
                      </a:r>
                      <a:endParaRPr lang="zh-CN" altLang="en-US" sz="1400" kern="1200" dirty="0">
                        <a:solidFill>
                          <a:schemeClr val="tx1"/>
                        </a:solidFill>
                        <a:latin typeface="+mn-lt"/>
                        <a:ea typeface="+mn-ea"/>
                        <a:cs typeface="+mn-cs"/>
                      </a:endParaRPr>
                    </a:p>
                  </a:txBody>
                  <a:tcPr anchor="ctr">
                    <a:solidFill>
                      <a:srgbClr val="EAF1F4"/>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625931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F78AD00-20B0-4E38-A566-8109470B0283}"/>
              </a:ext>
            </a:extLst>
          </p:cNvPr>
          <p:cNvSpPr txBox="1"/>
          <p:nvPr/>
        </p:nvSpPr>
        <p:spPr>
          <a:xfrm>
            <a:off x="568134" y="242875"/>
            <a:ext cx="8926847"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5.1 Data</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Verification-Full recoverability verification</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矩形 2">
            <a:extLst>
              <a:ext uri="{FF2B5EF4-FFF2-40B4-BE49-F238E27FC236}">
                <a16:creationId xmlns:a16="http://schemas.microsoft.com/office/drawing/2014/main" id="{54EDB3B1-2A76-48F6-B881-52E34BB83F22}"/>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文本框 3">
            <a:extLst>
              <a:ext uri="{FF2B5EF4-FFF2-40B4-BE49-F238E27FC236}">
                <a16:creationId xmlns:a16="http://schemas.microsoft.com/office/drawing/2014/main" id="{E27A9572-849A-4B3A-8722-83A2738458CB}"/>
              </a:ext>
            </a:extLst>
          </p:cNvPr>
          <p:cNvSpPr txBox="1"/>
          <p:nvPr/>
        </p:nvSpPr>
        <p:spPr>
          <a:xfrm>
            <a:off x="813922" y="925440"/>
            <a:ext cx="10564153" cy="1023742"/>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Full recoverability verification: Verifies data from the data source and simulates an isolated environment identical to the production network where the source data resides, enabling verification of multi-network architecture configurations, such as network verification and client-server architecture verification.</a:t>
            </a:r>
          </a:p>
        </p:txBody>
      </p:sp>
      <p:graphicFrame>
        <p:nvGraphicFramePr>
          <p:cNvPr id="5" name="表格 4">
            <a:extLst>
              <a:ext uri="{FF2B5EF4-FFF2-40B4-BE49-F238E27FC236}">
                <a16:creationId xmlns:a16="http://schemas.microsoft.com/office/drawing/2014/main" id="{35EE42E3-3CF0-42B2-A4F0-97F4F760C89A}"/>
              </a:ext>
            </a:extLst>
          </p:cNvPr>
          <p:cNvGraphicFramePr>
            <a:graphicFrameLocks noGrp="1"/>
          </p:cNvGraphicFramePr>
          <p:nvPr>
            <p:extLst>
              <p:ext uri="{D42A27DB-BD31-4B8C-83A1-F6EECF244321}">
                <p14:modId xmlns:p14="http://schemas.microsoft.com/office/powerpoint/2010/main" val="2047994186"/>
              </p:ext>
            </p:extLst>
          </p:nvPr>
        </p:nvGraphicFramePr>
        <p:xfrm>
          <a:off x="666809" y="1940255"/>
          <a:ext cx="10858377" cy="4878138"/>
        </p:xfrm>
        <a:graphic>
          <a:graphicData uri="http://schemas.openxmlformats.org/drawingml/2006/table">
            <a:tbl>
              <a:tblPr firstRow="1" bandRow="1">
                <a:tableStyleId>{5C22544A-7EE6-4342-B048-85BDC9FD1C3A}</a:tableStyleId>
              </a:tblPr>
              <a:tblGrid>
                <a:gridCol w="1335604">
                  <a:extLst>
                    <a:ext uri="{9D8B030D-6E8A-4147-A177-3AD203B41FA5}">
                      <a16:colId xmlns:a16="http://schemas.microsoft.com/office/drawing/2014/main" val="3256101372"/>
                    </a:ext>
                  </a:extLst>
                </a:gridCol>
                <a:gridCol w="2493902">
                  <a:extLst>
                    <a:ext uri="{9D8B030D-6E8A-4147-A177-3AD203B41FA5}">
                      <a16:colId xmlns:a16="http://schemas.microsoft.com/office/drawing/2014/main" val="396377065"/>
                    </a:ext>
                  </a:extLst>
                </a:gridCol>
                <a:gridCol w="7028871">
                  <a:extLst>
                    <a:ext uri="{9D8B030D-6E8A-4147-A177-3AD203B41FA5}">
                      <a16:colId xmlns:a16="http://schemas.microsoft.com/office/drawing/2014/main" val="2977651025"/>
                    </a:ext>
                  </a:extLst>
                </a:gridCol>
              </a:tblGrid>
              <a:tr h="326766">
                <a:tc>
                  <a:txBody>
                    <a:bodyPr/>
                    <a:lstStyle/>
                    <a:p>
                      <a:pPr algn="ctr">
                        <a:lnSpc>
                          <a:spcPct val="150000"/>
                        </a:lnSpc>
                      </a:pPr>
                      <a:r>
                        <a:rPr lang="en-US" altLang="zh-CN" sz="1600" dirty="0">
                          <a:latin typeface="微软雅黑" panose="020B0503020204020204" pitchFamily="34" charset="-122"/>
                          <a:ea typeface="微软雅黑" panose="020B0503020204020204" pitchFamily="34" charset="-122"/>
                        </a:rPr>
                        <a:t>Function</a:t>
                      </a: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Module</a:t>
                      </a:r>
                      <a:endParaRPr lang="zh-CN" altLang="en-US" sz="1600" dirty="0">
                        <a:latin typeface="微软雅黑" panose="020B0503020204020204" pitchFamily="34" charset="-122"/>
                        <a:ea typeface="微软雅黑" panose="020B0503020204020204" pitchFamily="34" charset="-122"/>
                      </a:endParaRPr>
                    </a:p>
                  </a:txBody>
                  <a:tcPr anchor="ctr">
                    <a:solidFill>
                      <a:srgbClr val="2D7689"/>
                    </a:solidFill>
                  </a:tcPr>
                </a:tc>
                <a:tc gridSpan="2">
                  <a:txBody>
                    <a:bodyPr/>
                    <a:lstStyle/>
                    <a:p>
                      <a:pPr algn="ctr">
                        <a:lnSpc>
                          <a:spcPct val="150000"/>
                        </a:lnSpc>
                      </a:pPr>
                      <a:r>
                        <a:rPr lang="en-US" altLang="zh-CN" sz="1600" dirty="0">
                          <a:latin typeface="微软雅黑" panose="020B0503020204020204" pitchFamily="34" charset="-122"/>
                          <a:ea typeface="微软雅黑" panose="020B0503020204020204" pitchFamily="34" charset="-122"/>
                        </a:rPr>
                        <a:t>Functions</a:t>
                      </a:r>
                      <a:endParaRPr lang="zh-CN" altLang="en-US" sz="1600" dirty="0">
                        <a:latin typeface="微软雅黑" panose="020B0503020204020204" pitchFamily="34" charset="-122"/>
                        <a:ea typeface="微软雅黑" panose="020B0503020204020204" pitchFamily="34" charset="-122"/>
                      </a:endParaRPr>
                    </a:p>
                  </a:txBody>
                  <a:tcPr anchor="ctr">
                    <a:solidFill>
                      <a:srgbClr val="2D7689"/>
                    </a:solidFill>
                  </a:tcPr>
                </a:tc>
                <a:tc hMerge="1">
                  <a:txBody>
                    <a:bodyPr/>
                    <a:lstStyle/>
                    <a:p>
                      <a:endParaRPr lang="zh-CN" altLang="en-US" dirty="0"/>
                    </a:p>
                  </a:txBody>
                  <a:tcPr>
                    <a:solidFill>
                      <a:srgbClr val="18BCC6"/>
                    </a:solidFill>
                  </a:tcPr>
                </a:tc>
                <a:extLst>
                  <a:ext uri="{0D108BD9-81ED-4DB2-BD59-A6C34878D82A}">
                    <a16:rowId xmlns:a16="http://schemas.microsoft.com/office/drawing/2014/main" val="2989462242"/>
                  </a:ext>
                </a:extLst>
              </a:tr>
              <a:tr h="291514">
                <a:tc rowSpan="2">
                  <a:txBody>
                    <a:bodyPr/>
                    <a:lstStyle/>
                    <a:p>
                      <a:pPr algn="ctr">
                        <a:lnSpc>
                          <a:spcPct val="150000"/>
                        </a:lnSpc>
                      </a:pPr>
                      <a:r>
                        <a:rPr lang="en-US" altLang="zh-CN" sz="1200" dirty="0">
                          <a:latin typeface="微软雅黑" panose="020B0503020204020204" pitchFamily="34" charset="-122"/>
                          <a:ea typeface="微软雅黑" panose="020B0503020204020204" pitchFamily="34" charset="-122"/>
                        </a:rPr>
                        <a:t>Verification</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Method</a:t>
                      </a:r>
                      <a:endParaRPr lang="zh-CN" altLang="en-US" sz="12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gn="ctr">
                        <a:lnSpc>
                          <a:spcPct val="150000"/>
                        </a:lnSpc>
                        <a:buNone/>
                      </a:pPr>
                      <a:r>
                        <a:rPr lang="en-US" altLang="zh-CN" sz="1200" dirty="0">
                          <a:solidFill>
                            <a:schemeClr val="tx1"/>
                          </a:solidFill>
                          <a:latin typeface="微软雅黑" panose="020B0503020204020204" pitchFamily="34" charset="-122"/>
                          <a:ea typeface="微软雅黑" panose="020B0503020204020204" pitchFamily="34" charset="-122"/>
                        </a:rPr>
                        <a:t>Verification</a:t>
                      </a:r>
                      <a:r>
                        <a:rPr lang="zh-CN" altLang="en-US" sz="1200" dirty="0">
                          <a:solidFill>
                            <a:schemeClr val="tx1"/>
                          </a:solidFill>
                          <a:latin typeface="微软雅黑" panose="020B0503020204020204" pitchFamily="34" charset="-122"/>
                          <a:ea typeface="微软雅黑" panose="020B0503020204020204" pitchFamily="34" charset="-122"/>
                        </a:rPr>
                        <a:t> </a:t>
                      </a:r>
                      <a:r>
                        <a:rPr lang="en-US" altLang="zh-CN" sz="1200" dirty="0">
                          <a:solidFill>
                            <a:schemeClr val="tx1"/>
                          </a:solidFill>
                          <a:latin typeface="微软雅黑" panose="020B0503020204020204" pitchFamily="34" charset="-122"/>
                          <a:ea typeface="微软雅黑" panose="020B0503020204020204" pitchFamily="34" charset="-122"/>
                        </a:rPr>
                        <a:t>Type</a:t>
                      </a: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200" dirty="0"/>
                        <a:t>Automatic verification, Manual verification</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1110080754"/>
                  </a:ext>
                </a:extLst>
              </a:tr>
              <a:tr h="291514">
                <a:tc vMerge="1">
                  <a:txBody>
                    <a:bodyPr/>
                    <a:lstStyle/>
                    <a:p>
                      <a:pPr>
                        <a:lnSpc>
                          <a:spcPct val="150000"/>
                        </a:lnSpc>
                      </a:pPr>
                      <a:endParaRPr lang="zh-CN" altLang="en-US" sz="1800" dirty="0"/>
                    </a:p>
                  </a:txBody>
                  <a:tcPr anchor="ctr">
                    <a:solidFill>
                      <a:srgbClr val="D4EEF3"/>
                    </a:solidFill>
                  </a:tcPr>
                </a:tc>
                <a:tc>
                  <a:txBody>
                    <a:bodyPr/>
                    <a:lstStyle/>
                    <a:p>
                      <a:pPr algn="ctr">
                        <a:lnSpc>
                          <a:spcPct val="150000"/>
                        </a:lnSpc>
                        <a:buNone/>
                      </a:pPr>
                      <a:r>
                        <a:rPr lang="en-US" altLang="zh-CN" sz="1200" dirty="0">
                          <a:solidFill>
                            <a:schemeClr val="tx1"/>
                          </a:solidFill>
                          <a:latin typeface="微软雅黑" panose="020B0503020204020204" pitchFamily="34" charset="-122"/>
                          <a:ea typeface="微软雅黑" panose="020B0503020204020204" pitchFamily="34" charset="-122"/>
                        </a:rPr>
                        <a:t>DR</a:t>
                      </a:r>
                      <a:r>
                        <a:rPr lang="zh-CN" altLang="en-US" sz="1200" dirty="0">
                          <a:solidFill>
                            <a:schemeClr val="tx1"/>
                          </a:solidFill>
                          <a:latin typeface="微软雅黑" panose="020B0503020204020204" pitchFamily="34" charset="-122"/>
                          <a:ea typeface="微软雅黑" panose="020B0503020204020204" pitchFamily="34" charset="-122"/>
                        </a:rPr>
                        <a:t> </a:t>
                      </a:r>
                      <a:r>
                        <a:rPr lang="en-US" altLang="zh-CN" sz="1200" dirty="0">
                          <a:solidFill>
                            <a:schemeClr val="tx1"/>
                          </a:solidFill>
                          <a:latin typeface="微软雅黑" panose="020B0503020204020204" pitchFamily="34" charset="-122"/>
                          <a:ea typeface="微软雅黑" panose="020B0503020204020204" pitchFamily="34" charset="-122"/>
                        </a:rPr>
                        <a:t>Lab</a:t>
                      </a: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200" dirty="0"/>
                        <a:t>Automatic creation, Customization</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1657883600"/>
                  </a:ext>
                </a:extLst>
              </a:tr>
              <a:tr h="291514">
                <a:tc rowSpan="5">
                  <a:txBody>
                    <a:bodyPr/>
                    <a:lstStyle/>
                    <a:p>
                      <a:pPr algn="ctr">
                        <a:lnSpc>
                          <a:spcPct val="150000"/>
                        </a:lnSpc>
                        <a:buNone/>
                      </a:pPr>
                      <a:r>
                        <a:rPr lang="en-US" altLang="zh-CN" sz="1200" dirty="0">
                          <a:solidFill>
                            <a:schemeClr val="tx1"/>
                          </a:solidFill>
                          <a:latin typeface="微软雅黑" panose="020B0503020204020204" pitchFamily="34" charset="-122"/>
                          <a:ea typeface="微软雅黑" panose="020B0503020204020204" pitchFamily="34" charset="-122"/>
                        </a:rPr>
                        <a:t>Verification Source Selection</a:t>
                      </a: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gn="ctr">
                        <a:lnSpc>
                          <a:spcPct val="150000"/>
                        </a:lnSpc>
                        <a:buNone/>
                      </a:pPr>
                      <a:r>
                        <a:rPr lang="en-US" altLang="zh-CN" sz="1200" dirty="0">
                          <a:solidFill>
                            <a:schemeClr val="tx1"/>
                          </a:solidFill>
                          <a:latin typeface="微软雅黑" panose="020B0503020204020204" pitchFamily="34" charset="-122"/>
                          <a:ea typeface="微软雅黑" panose="020B0503020204020204" pitchFamily="34" charset="-122"/>
                        </a:rPr>
                        <a:t>/</a:t>
                      </a:r>
                    </a:p>
                  </a:txBody>
                  <a:tcPr anchor="ctr">
                    <a:solidFill>
                      <a:srgbClr val="EAF1F4"/>
                    </a:solidFill>
                  </a:tcPr>
                </a:tc>
                <a:tc>
                  <a:txBody>
                    <a:bodyPr/>
                    <a:lstStyle/>
                    <a:p>
                      <a:pPr>
                        <a:lnSpc>
                          <a:spcPct val="150000"/>
                        </a:lnSpc>
                        <a:buNone/>
                      </a:pPr>
                      <a:r>
                        <a:rPr lang="en-US" altLang="zh-CN" sz="1200" dirty="0"/>
                        <a:t>Optional </a:t>
                      </a:r>
                      <a:r>
                        <a:rPr lang="en-US" altLang="zh-CN" sz="1200" dirty="0">
                          <a:highlight>
                            <a:srgbClr val="FFFF00"/>
                          </a:highlight>
                        </a:rPr>
                        <a:t>application group</a:t>
                      </a:r>
                      <a:r>
                        <a:rPr lang="en-US" altLang="zh-CN" sz="1200" dirty="0"/>
                        <a:t>, Verification object</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831429902"/>
                  </a:ext>
                </a:extLst>
              </a:tr>
              <a:tr h="531342">
                <a:tc vMerge="1">
                  <a:txBody>
                    <a:bodyPr/>
                    <a:lstStyle/>
                    <a:p>
                      <a:pPr algn="ctr">
                        <a:lnSpc>
                          <a:spcPct val="150000"/>
                        </a:lnSpc>
                        <a:buNone/>
                      </a:pPr>
                      <a:endParaRPr lang="zh-CN" altLang="en-US" sz="1400" dirty="0">
                        <a:solidFill>
                          <a:schemeClr val="tx1"/>
                        </a:solidFill>
                      </a:endParaRPr>
                    </a:p>
                  </a:txBody>
                  <a:tcPr anchor="ctr">
                    <a:solidFill>
                      <a:srgbClr val="D4EEF3"/>
                    </a:solidFill>
                  </a:tcPr>
                </a:tc>
                <a:tc>
                  <a:txBody>
                    <a:bodyPr/>
                    <a:lstStyle/>
                    <a:p>
                      <a:pPr algn="ctr">
                        <a:lnSpc>
                          <a:spcPct val="150000"/>
                        </a:lnSpc>
                        <a:buNone/>
                      </a:pPr>
                      <a:r>
                        <a:rPr lang="en-US" altLang="zh-CN" sz="1200" dirty="0"/>
                        <a:t>General Configuration</a:t>
                      </a:r>
                      <a:endParaRPr lang="en-US" altLang="zh-CN"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200" dirty="0"/>
                        <a:t>Select time point (latest time point, all unverified time points, specified time point), CPU mode, CPU architecture, CPU socket count, cores per socket, memory size, operating system type, operating system version</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240684753"/>
                  </a:ext>
                </a:extLst>
              </a:tr>
              <a:tr h="527218">
                <a:tc vMerge="1">
                  <a:txBody>
                    <a:bodyPr/>
                    <a:lstStyle/>
                    <a:p>
                      <a:pPr algn="ctr">
                        <a:lnSpc>
                          <a:spcPct val="150000"/>
                        </a:lnSpc>
                        <a:buNone/>
                      </a:pPr>
                      <a:endParaRPr lang="zh-CN" altLang="en-US" sz="1400" dirty="0">
                        <a:solidFill>
                          <a:schemeClr val="tx1"/>
                        </a:solidFill>
                      </a:endParaRPr>
                    </a:p>
                  </a:txBody>
                  <a:tcPr anchor="ctr">
                    <a:solidFill>
                      <a:srgbClr val="D4EEF3"/>
                    </a:solidFill>
                  </a:tcPr>
                </a:tc>
                <a:tc>
                  <a:txBody>
                    <a:bodyPr/>
                    <a:lstStyle/>
                    <a:p>
                      <a:pPr algn="ctr">
                        <a:lnSpc>
                          <a:spcPct val="150000"/>
                        </a:lnSpc>
                        <a:buNone/>
                      </a:pPr>
                      <a:r>
                        <a:rPr lang="en-US" altLang="zh-CN" sz="1200" dirty="0"/>
                        <a:t>Verification Configuration</a:t>
                      </a:r>
                      <a:endParaRPr lang="en-US" altLang="zh-CN"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200" dirty="0"/>
                        <a:t>Network verification, heartbeat verification, boot result screenshot verification, </a:t>
                      </a:r>
                      <a:r>
                        <a:rPr lang="en-US" altLang="zh-CN" sz="1200" dirty="0">
                          <a:solidFill>
                            <a:srgbClr val="FF0000"/>
                          </a:solidFill>
                        </a:rPr>
                        <a:t>virus scanning, integrity check</a:t>
                      </a:r>
                      <a:r>
                        <a:rPr lang="en-US" altLang="zh-CN" sz="1200" dirty="0"/>
                        <a:t>, maximum boot waiting time</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2959876719"/>
                  </a:ext>
                </a:extLst>
              </a:tr>
              <a:tr h="291514">
                <a:tc vMerge="1">
                  <a:txBody>
                    <a:bodyPr/>
                    <a:lstStyle/>
                    <a:p>
                      <a:pPr algn="ctr">
                        <a:lnSpc>
                          <a:spcPct val="150000"/>
                        </a:lnSpc>
                        <a:buNone/>
                      </a:pPr>
                      <a:endParaRPr lang="zh-CN" altLang="en-US" sz="1400" dirty="0">
                        <a:solidFill>
                          <a:schemeClr val="tx1"/>
                        </a:solidFill>
                      </a:endParaRPr>
                    </a:p>
                  </a:txBody>
                  <a:tcPr anchor="ctr">
                    <a:solidFill>
                      <a:srgbClr val="D4EEF3"/>
                    </a:solidFill>
                  </a:tcPr>
                </a:tc>
                <a:tc>
                  <a:txBody>
                    <a:bodyPr/>
                    <a:lstStyle/>
                    <a:p>
                      <a:pPr algn="ctr">
                        <a:lnSpc>
                          <a:spcPct val="150000"/>
                        </a:lnSpc>
                        <a:buNone/>
                      </a:pPr>
                      <a:r>
                        <a:rPr lang="en-US" altLang="zh-CN" sz="1200" dirty="0"/>
                        <a:t>Network Configuration</a:t>
                      </a:r>
                      <a:endParaRPr lang="en-US" altLang="zh-CN"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200" dirty="0"/>
                        <a:t>Configure IP address, subnet mask, default gateway, MAC address</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3745882816"/>
                  </a:ext>
                </a:extLst>
              </a:tr>
              <a:tr h="291514">
                <a:tc vMerge="1">
                  <a:txBody>
                    <a:bodyPr/>
                    <a:lstStyle/>
                    <a:p>
                      <a:pPr algn="ctr">
                        <a:lnSpc>
                          <a:spcPct val="150000"/>
                        </a:lnSpc>
                        <a:buNone/>
                      </a:pPr>
                      <a:endParaRPr lang="zh-CN" altLang="en-US" sz="1400" dirty="0">
                        <a:solidFill>
                          <a:schemeClr val="tx1"/>
                        </a:solidFill>
                      </a:endParaRPr>
                    </a:p>
                  </a:txBody>
                  <a:tcPr anchor="ctr">
                    <a:solidFill>
                      <a:srgbClr val="D4EEF3"/>
                    </a:solidFill>
                  </a:tcPr>
                </a:tc>
                <a:tc>
                  <a:txBody>
                    <a:bodyPr/>
                    <a:lstStyle/>
                    <a:p>
                      <a:pPr algn="ctr">
                        <a:lnSpc>
                          <a:spcPct val="150000"/>
                        </a:lnSpc>
                        <a:buNone/>
                      </a:pPr>
                      <a:r>
                        <a:rPr lang="en-US" altLang="zh-CN" sz="1200" dirty="0"/>
                        <a:t>Detection</a:t>
                      </a:r>
                      <a:endParaRPr lang="en-US" altLang="zh-CN"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200" dirty="0">
                          <a:solidFill>
                            <a:srgbClr val="FF0000"/>
                          </a:solidFill>
                        </a:rPr>
                        <a:t>Heterogeneous platform detection, driver detection</a:t>
                      </a:r>
                      <a:endParaRPr lang="zh-CN" altLang="en-US" sz="1200" kern="1200" dirty="0">
                        <a:solidFill>
                          <a:srgbClr val="FF0000"/>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1229243248"/>
                  </a:ext>
                </a:extLst>
              </a:tr>
              <a:tr h="291514">
                <a:tc rowSpan="2">
                  <a:txBody>
                    <a:bodyPr/>
                    <a:lstStyle/>
                    <a:p>
                      <a:pPr algn="ctr">
                        <a:lnSpc>
                          <a:spcPct val="150000"/>
                        </a:lnSpc>
                        <a:buNone/>
                      </a:pPr>
                      <a:r>
                        <a:rPr lang="en-US" altLang="zh-CN" sz="1200" dirty="0">
                          <a:solidFill>
                            <a:schemeClr val="tx1"/>
                          </a:solidFill>
                          <a:latin typeface="微软雅黑" panose="020B0503020204020204" pitchFamily="34" charset="-122"/>
                          <a:ea typeface="微软雅黑" panose="020B0503020204020204" pitchFamily="34" charset="-122"/>
                        </a:rPr>
                        <a:t>Verification</a:t>
                      </a:r>
                      <a:r>
                        <a:rPr lang="zh-CN" altLang="en-US" sz="1200" dirty="0">
                          <a:solidFill>
                            <a:schemeClr val="tx1"/>
                          </a:solidFill>
                          <a:latin typeface="微软雅黑" panose="020B0503020204020204" pitchFamily="34" charset="-122"/>
                          <a:ea typeface="微软雅黑" panose="020B0503020204020204" pitchFamily="34" charset="-122"/>
                        </a:rPr>
                        <a:t> </a:t>
                      </a:r>
                      <a:r>
                        <a:rPr lang="en-US" altLang="zh-CN" sz="1200" dirty="0">
                          <a:solidFill>
                            <a:schemeClr val="tx1"/>
                          </a:solidFill>
                          <a:latin typeface="微软雅黑" panose="020B0503020204020204" pitchFamily="34" charset="-122"/>
                          <a:ea typeface="微软雅黑" panose="020B0503020204020204" pitchFamily="34" charset="-122"/>
                        </a:rPr>
                        <a:t>Policy</a:t>
                      </a: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gn="ctr">
                        <a:lnSpc>
                          <a:spcPct val="150000"/>
                        </a:lnSpc>
                        <a:buNone/>
                      </a:pPr>
                      <a:r>
                        <a:rPr lang="en-US" altLang="zh-CN" sz="1200" dirty="0"/>
                        <a:t>General Configuration</a:t>
                      </a:r>
                      <a:endParaRPr lang="en-US" altLang="zh-CN"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200" dirty="0"/>
                        <a:t>Startup mode (verify by time schedule, verify immediately)</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3992890449"/>
                  </a:ext>
                </a:extLst>
              </a:tr>
              <a:tr h="291514">
                <a:tc vMerge="1">
                  <a:txBody>
                    <a:bodyPr/>
                    <a:lstStyle/>
                    <a:p>
                      <a:pPr algn="ctr">
                        <a:lnSpc>
                          <a:spcPct val="150000"/>
                        </a:lnSpc>
                        <a:buNone/>
                      </a:pPr>
                      <a:endParaRPr lang="zh-CN" altLang="en-US" sz="1400" dirty="0">
                        <a:solidFill>
                          <a:schemeClr val="tx1"/>
                        </a:solidFill>
                      </a:endParaRPr>
                    </a:p>
                  </a:txBody>
                  <a:tcPr anchor="ctr">
                    <a:solidFill>
                      <a:srgbClr val="D4EEF3"/>
                    </a:solidFill>
                  </a:tcPr>
                </a:tc>
                <a:tc>
                  <a:txBody>
                    <a:bodyPr/>
                    <a:lstStyle/>
                    <a:p>
                      <a:pPr algn="ctr">
                        <a:lnSpc>
                          <a:spcPct val="150000"/>
                        </a:lnSpc>
                        <a:buNone/>
                      </a:pPr>
                      <a:r>
                        <a:rPr lang="en-US" altLang="zh-CN" sz="1200" dirty="0"/>
                        <a:t>Advanced Configuration</a:t>
                      </a:r>
                      <a:endParaRPr lang="en-US" altLang="zh-CN" sz="12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200" dirty="0"/>
                        <a:t>Backup node IP address, number of concurrent verification objects, ignore node resource constraints</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3677213721"/>
                  </a:ext>
                </a:extLst>
              </a:tr>
            </a:tbl>
          </a:graphicData>
        </a:graphic>
      </p:graphicFrame>
    </p:spTree>
    <p:extLst>
      <p:ext uri="{BB962C8B-B14F-4D97-AF65-F5344CB8AC3E}">
        <p14:creationId xmlns:p14="http://schemas.microsoft.com/office/powerpoint/2010/main" val="420895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68135" y="242875"/>
            <a:ext cx="6654701" cy="492443"/>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9.0</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Added/Optimized</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Functions</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6" name="表格 5">
            <a:extLst>
              <a:ext uri="{FF2B5EF4-FFF2-40B4-BE49-F238E27FC236}">
                <a16:creationId xmlns:a16="http://schemas.microsoft.com/office/drawing/2014/main" id="{F0B69531-47AB-3158-2EED-B424581CB706}"/>
              </a:ext>
            </a:extLst>
          </p:cNvPr>
          <p:cNvGraphicFramePr>
            <a:graphicFrameLocks noGrp="1"/>
          </p:cNvGraphicFramePr>
          <p:nvPr>
            <p:extLst>
              <p:ext uri="{D42A27DB-BD31-4B8C-83A1-F6EECF244321}">
                <p14:modId xmlns:p14="http://schemas.microsoft.com/office/powerpoint/2010/main" val="2904974457"/>
              </p:ext>
            </p:extLst>
          </p:nvPr>
        </p:nvGraphicFramePr>
        <p:xfrm>
          <a:off x="387581" y="809883"/>
          <a:ext cx="11416838" cy="5805242"/>
        </p:xfrm>
        <a:graphic>
          <a:graphicData uri="http://schemas.openxmlformats.org/drawingml/2006/table">
            <a:tbl>
              <a:tblPr/>
              <a:tblGrid>
                <a:gridCol w="3245965">
                  <a:extLst>
                    <a:ext uri="{9D8B030D-6E8A-4147-A177-3AD203B41FA5}">
                      <a16:colId xmlns:a16="http://schemas.microsoft.com/office/drawing/2014/main" val="1596354361"/>
                    </a:ext>
                  </a:extLst>
                </a:gridCol>
                <a:gridCol w="2723624">
                  <a:extLst>
                    <a:ext uri="{9D8B030D-6E8A-4147-A177-3AD203B41FA5}">
                      <a16:colId xmlns:a16="http://schemas.microsoft.com/office/drawing/2014/main" val="1830932067"/>
                    </a:ext>
                  </a:extLst>
                </a:gridCol>
                <a:gridCol w="2723625">
                  <a:extLst>
                    <a:ext uri="{9D8B030D-6E8A-4147-A177-3AD203B41FA5}">
                      <a16:colId xmlns:a16="http://schemas.microsoft.com/office/drawing/2014/main" val="674935539"/>
                    </a:ext>
                  </a:extLst>
                </a:gridCol>
                <a:gridCol w="2723624">
                  <a:extLst>
                    <a:ext uri="{9D8B030D-6E8A-4147-A177-3AD203B41FA5}">
                      <a16:colId xmlns:a16="http://schemas.microsoft.com/office/drawing/2014/main" val="2449199923"/>
                    </a:ext>
                  </a:extLst>
                </a:gridCol>
              </a:tblGrid>
              <a:tr h="410644">
                <a:tc>
                  <a:txBody>
                    <a:bodyPr/>
                    <a:lstStyle/>
                    <a:p>
                      <a:pPr algn="ctr" fontAlgn="ctr" latinLnBrk="0"/>
                      <a:r>
                        <a:rPr lang="en-US" altLang="zh-CN" sz="1600" b="1" dirty="0">
                          <a:solidFill>
                            <a:schemeClr val="bg1"/>
                          </a:solidFill>
                          <a:effectLst/>
                          <a:latin typeface="微软雅黑" panose="020B0503020204020204" pitchFamily="34" charset="-122"/>
                          <a:ea typeface="微软雅黑" panose="020B0503020204020204" pitchFamily="34" charset="-122"/>
                        </a:rPr>
                        <a:t>Modules</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2D7689"/>
                    </a:solidFill>
                  </a:tcPr>
                </a:tc>
                <a:tc gridSpan="3">
                  <a:txBody>
                    <a:bodyPr/>
                    <a:lstStyle/>
                    <a:p>
                      <a:pPr algn="l" fontAlgn="ctr" latinLnBrk="0"/>
                      <a:r>
                        <a:rPr lang="en-US" altLang="zh-CN" sz="1600" b="1" dirty="0">
                          <a:solidFill>
                            <a:schemeClr val="bg1"/>
                          </a:solidFill>
                          <a:effectLst/>
                          <a:latin typeface="微软雅黑" panose="020B0503020204020204" pitchFamily="34" charset="-122"/>
                          <a:ea typeface="微软雅黑" panose="020B0503020204020204" pitchFamily="34" charset="-122"/>
                        </a:rPr>
                        <a:t>Added/Optimized</a:t>
                      </a:r>
                      <a:r>
                        <a:rPr lang="zh-CN" altLang="en-US" sz="1600" b="1" dirty="0">
                          <a:solidFill>
                            <a:schemeClr val="bg1"/>
                          </a:solidFill>
                          <a:effectLst/>
                          <a:latin typeface="微软雅黑" panose="020B0503020204020204" pitchFamily="34" charset="-122"/>
                          <a:ea typeface="微软雅黑" panose="020B0503020204020204" pitchFamily="34" charset="-122"/>
                        </a:rPr>
                        <a:t> </a:t>
                      </a:r>
                      <a:r>
                        <a:rPr lang="en-US" altLang="zh-CN" sz="1600" b="1" dirty="0">
                          <a:solidFill>
                            <a:schemeClr val="bg1"/>
                          </a:solidFill>
                          <a:effectLst/>
                          <a:latin typeface="微软雅黑" panose="020B0503020204020204" pitchFamily="34" charset="-122"/>
                          <a:ea typeface="微软雅黑" panose="020B0503020204020204" pitchFamily="34" charset="-122"/>
                        </a:rPr>
                        <a:t>functions</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2D7689"/>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73301190"/>
                  </a:ext>
                </a:extLst>
              </a:tr>
              <a:tr h="348317">
                <a:tc rowSpan="3">
                  <a:txBody>
                    <a:bodyPr/>
                    <a:lstStyle/>
                    <a:p>
                      <a:pPr algn="ctr" fontAlgn="ctr" latinLnBrk="0"/>
                      <a:r>
                        <a:rPr lang="en-US" sz="1400" dirty="0">
                          <a:solidFill>
                            <a:srgbClr val="000000"/>
                          </a:solidFill>
                          <a:effectLst/>
                          <a:latin typeface="微软雅黑" panose="020B0503020204020204" pitchFamily="34" charset="-122"/>
                          <a:ea typeface="微软雅黑" panose="020B0503020204020204" pitchFamily="34" charset="-122"/>
                        </a:rPr>
                        <a:t>VMware</a:t>
                      </a:r>
                      <a:r>
                        <a:rPr lang="zh-CN" altLang="en-US" sz="1400" dirty="0">
                          <a:solidFill>
                            <a:srgbClr val="000000"/>
                          </a:solidFill>
                          <a:effectLst/>
                          <a:latin typeface="微软雅黑" panose="020B0503020204020204" pitchFamily="34" charset="-122"/>
                          <a:ea typeface="微软雅黑" panose="020B0503020204020204" pitchFamily="34" charset="-122"/>
                        </a:rPr>
                        <a:t> </a:t>
                      </a:r>
                      <a:r>
                        <a:rPr lang="en-US" altLang="zh-CN" sz="1400" dirty="0">
                          <a:solidFill>
                            <a:srgbClr val="000000"/>
                          </a:solidFill>
                          <a:effectLst/>
                          <a:latin typeface="微软雅黑" panose="020B0503020204020204" pitchFamily="34" charset="-122"/>
                          <a:ea typeface="微软雅黑" panose="020B0503020204020204" pitchFamily="34" charset="-122"/>
                        </a:rPr>
                        <a:t>Backup</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Source-side Compression</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96026802"/>
                  </a:ext>
                </a:extLst>
              </a:tr>
              <a:tr h="348317">
                <a:tc vMerge="1">
                  <a:txBody>
                    <a:bodyPr/>
                    <a:lstStyle/>
                    <a:p>
                      <a:pPr algn="ctr" fontAlgn="ctr" latinLnBrk="0"/>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Asynchronous transmission</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56018622"/>
                  </a:ext>
                </a:extLst>
              </a:tr>
              <a:tr h="348317">
                <a:tc vMerge="1">
                  <a:txBody>
                    <a:bodyPr/>
                    <a:lstStyle/>
                    <a:p>
                      <a:pPr algn="ctr" fontAlgn="ctr" latinLnBrk="0"/>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Scan Virtualization Optimization</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00061126"/>
                  </a:ext>
                </a:extLst>
              </a:tr>
              <a:tr h="3483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dirty="0">
                          <a:solidFill>
                            <a:srgbClr val="FF0000"/>
                          </a:solidFill>
                        </a:rPr>
                        <a:t>Huawei</a:t>
                      </a:r>
                      <a:r>
                        <a:rPr lang="zh-CN" altLang="en-US" sz="1400" dirty="0">
                          <a:solidFill>
                            <a:srgbClr val="FF0000"/>
                          </a:solidFill>
                        </a:rPr>
                        <a:t> </a:t>
                      </a:r>
                      <a:r>
                        <a:rPr lang="en-US" altLang="zh-CN" sz="1400" dirty="0" err="1">
                          <a:solidFill>
                            <a:srgbClr val="FF0000"/>
                          </a:solidFill>
                        </a:rPr>
                        <a:t>FusionCompute</a:t>
                      </a:r>
                      <a:r>
                        <a:rPr lang="en-US" altLang="zh-CN" sz="1400" dirty="0">
                          <a:solidFill>
                            <a:srgbClr val="FF0000"/>
                          </a:solidFill>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dirty="0">
                          <a:solidFill>
                            <a:srgbClr val="FF0000"/>
                          </a:solidFill>
                        </a:rPr>
                        <a:t>Parallel transmission</a:t>
                      </a:r>
                      <a:endParaRPr lang="zh-CN" altLang="en-US" sz="1400" dirty="0">
                        <a:solidFill>
                          <a:srgbClr val="FF0000"/>
                        </a:solidFill>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a:txBody>
                    <a:bodyPr/>
                    <a:lstStyle/>
                    <a:p>
                      <a:pPr algn="l"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Parallel Transmission VMs</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algn="l"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Parallel disk transfer for a single VM</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algn="l"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Single Disk Parallel Transfer Thread</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77980741"/>
                  </a:ext>
                </a:extLst>
              </a:tr>
              <a:tr h="348317">
                <a:tc>
                  <a:txBody>
                    <a:bodyPr/>
                    <a:lstStyle/>
                    <a:p>
                      <a:pPr algn="ctr" fontAlgn="ctr" latinLnBrk="0"/>
                      <a:r>
                        <a:rPr lang="en-US" altLang="zh-CN" sz="1400" dirty="0">
                          <a:solidFill>
                            <a:srgbClr val="FF0000"/>
                          </a:solidFill>
                          <a:effectLst/>
                          <a:latin typeface="微软雅黑" panose="020B0503020204020204" pitchFamily="34" charset="-122"/>
                          <a:ea typeface="微软雅黑" panose="020B0503020204020204" pitchFamily="34" charset="-122"/>
                        </a:rPr>
                        <a:t>Data Merge</a:t>
                      </a:r>
                      <a:endParaRPr lang="zh-CN" altLang="en-US" sz="1400" dirty="0">
                        <a:solidFill>
                          <a:srgbClr val="FF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r>
                        <a:rPr lang="en-US" altLang="zh-CN" sz="1400" dirty="0"/>
                        <a:t>Permanent incremental data merge, Full + incremental/differential merge</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38399513"/>
                  </a:ext>
                </a:extLst>
              </a:tr>
              <a:tr h="348317">
                <a:tc rowSpan="4">
                  <a:txBody>
                    <a:bodyPr/>
                    <a:lstStyle/>
                    <a:p>
                      <a:pPr algn="ctr" fontAlgn="ctr" latinLnBrk="0"/>
                      <a:r>
                        <a:rPr lang="en-US" altLang="zh-CN" sz="1400" dirty="0"/>
                        <a:t>Backup &amp; Restore</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t>Retry (network, operation, job)</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10289309"/>
                  </a:ext>
                </a:extLst>
              </a:tr>
              <a:tr h="348317">
                <a:tc vMerge="1">
                  <a:txBody>
                    <a:bodyPr/>
                    <a:lstStyle/>
                    <a:p>
                      <a:pPr algn="ctr" fontAlgn="ctr" latinLnBrk="0"/>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solidFill>
                            <a:srgbClr val="FF0000"/>
                          </a:solidFill>
                        </a:rPr>
                        <a:t>Virus scanning</a:t>
                      </a:r>
                      <a:endParaRPr lang="en-US" sz="1400" dirty="0">
                        <a:solidFill>
                          <a:srgbClr val="FF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295726381"/>
                  </a:ext>
                </a:extLst>
              </a:tr>
              <a:tr h="348317">
                <a:tc vMerge="1">
                  <a:txBody>
                    <a:bodyPr/>
                    <a:lstStyle/>
                    <a:p>
                      <a:pPr algn="ctr" fontAlgn="ctr" latinLnBrk="0"/>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solidFill>
                            <a:srgbClr val="FF0000"/>
                          </a:solidFill>
                        </a:rPr>
                        <a:t>Integrity check</a:t>
                      </a:r>
                      <a:endParaRPr lang="zh-CN" altLang="en-US" sz="1400" dirty="0">
                        <a:solidFill>
                          <a:srgbClr val="FF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96702980"/>
                  </a:ext>
                </a:extLst>
              </a:tr>
              <a:tr h="348317">
                <a:tc vMerge="1">
                  <a:txBody>
                    <a:bodyPr/>
                    <a:lstStyle/>
                    <a:p>
                      <a:pPr algn="ctr" fontAlgn="ctr" latinLnBrk="0"/>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t>Overload protection</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44862721"/>
                  </a:ext>
                </a:extLst>
              </a:tr>
              <a:tr h="348317">
                <a:tc>
                  <a:txBody>
                    <a:bodyPr/>
                    <a:lstStyle/>
                    <a:p>
                      <a:pPr algn="ctr"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Backup</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solidFill>
                            <a:srgbClr val="FF0000"/>
                          </a:solidFill>
                          <a:effectLst/>
                          <a:latin typeface="微软雅黑" panose="020B0503020204020204" pitchFamily="34" charset="-122"/>
                          <a:ea typeface="微软雅黑" panose="020B0503020204020204" pitchFamily="34" charset="-122"/>
                        </a:rPr>
                        <a:t>WORM</a:t>
                      </a:r>
                      <a:endParaRPr lang="zh-CN" altLang="en-US" sz="1400" dirty="0">
                        <a:solidFill>
                          <a:srgbClr val="FF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458828898"/>
                  </a:ext>
                </a:extLst>
              </a:tr>
              <a:tr h="348317">
                <a:tc>
                  <a:txBody>
                    <a:bodyPr/>
                    <a:lstStyle/>
                    <a:p>
                      <a:pPr algn="ctr" fontAlgn="ctr" latinLnBrk="0"/>
                      <a:r>
                        <a:rPr lang="en-US" altLang="zh-CN" sz="1400" dirty="0"/>
                        <a:t>Restore</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t>VM configuration optimization</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0786846"/>
                  </a:ext>
                </a:extLst>
              </a:tr>
              <a:tr h="348317">
                <a:tc>
                  <a:txBody>
                    <a:bodyPr/>
                    <a:lstStyle/>
                    <a:p>
                      <a:pPr algn="ctr" fontAlgn="ctr" latinLnBrk="0"/>
                      <a:r>
                        <a:rPr lang="en-US" altLang="zh-CN" sz="1400" dirty="0">
                          <a:solidFill>
                            <a:srgbClr val="FF0000"/>
                          </a:solidFill>
                        </a:rPr>
                        <a:t>Granular Recovery</a:t>
                      </a:r>
                      <a:endParaRPr lang="zh-CN" altLang="en-US" sz="1400" dirty="0">
                        <a:solidFill>
                          <a:srgbClr val="FF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a:txBody>
                    <a:bodyPr/>
                    <a:lstStyle/>
                    <a:p>
                      <a:pPr algn="l" fontAlgn="ctr" latinLnBrk="0"/>
                      <a:r>
                        <a:rPr lang="en-US" altLang="zh-CN" sz="1400" dirty="0"/>
                        <a:t>Web download optimization</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dirty="0"/>
                        <a:t>Client transmission</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dirty="0"/>
                        <a:t>SMB network mount recovery</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17417636"/>
                  </a:ext>
                </a:extLst>
              </a:tr>
              <a:tr h="348317">
                <a:tc>
                  <a:txBody>
                    <a:bodyPr/>
                    <a:lstStyle/>
                    <a:p>
                      <a:pPr algn="ctr" fontAlgn="ctr" latinLnBrk="0"/>
                      <a:r>
                        <a:rPr lang="en-US" altLang="zh-CN" sz="1400" dirty="0"/>
                        <a:t>Instant Restore</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t>Restore to DR Lab</a:t>
                      </a:r>
                      <a:endParaRPr lang="zh-CN" altLang="en-US" sz="1400" dirty="0">
                        <a:solidFill>
                          <a:srgbClr val="FF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96555516"/>
                  </a:ext>
                </a:extLst>
              </a:tr>
              <a:tr h="348317">
                <a:tc rowSpan="2">
                  <a:txBody>
                    <a:bodyPr/>
                    <a:lstStyle/>
                    <a:p>
                      <a:pPr algn="ctr" fontAlgn="ctr" latinLnBrk="0"/>
                      <a:r>
                        <a:rPr lang="en-US" sz="1400" dirty="0">
                          <a:solidFill>
                            <a:srgbClr val="000000"/>
                          </a:solidFill>
                          <a:effectLst/>
                          <a:latin typeface="微软雅黑" panose="020B0503020204020204" pitchFamily="34" charset="-122"/>
                          <a:ea typeface="微软雅黑" panose="020B0503020204020204" pitchFamily="34" charset="-122"/>
                        </a:rPr>
                        <a:t>X2X </a:t>
                      </a:r>
                      <a:r>
                        <a:rPr lang="en-US" altLang="zh-CN" sz="1400" dirty="0"/>
                        <a:t>Cross-Platform Restore</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sz="1400" dirty="0">
                          <a:solidFill>
                            <a:srgbClr val="000000"/>
                          </a:solidFill>
                          <a:effectLst/>
                          <a:latin typeface="微软雅黑" panose="020B0503020204020204" pitchFamily="34" charset="-122"/>
                          <a:ea typeface="微软雅黑" panose="020B0503020204020204" pitchFamily="34" charset="-122"/>
                        </a:rPr>
                        <a:t>V2V、V2C、</a:t>
                      </a:r>
                      <a:r>
                        <a:rPr lang="en-US" sz="1400" dirty="0">
                          <a:solidFill>
                            <a:srgbClr val="FF0000"/>
                          </a:solidFill>
                          <a:effectLst/>
                          <a:latin typeface="微软雅黑" panose="020B0503020204020204" pitchFamily="34" charset="-122"/>
                          <a:ea typeface="微软雅黑" panose="020B0503020204020204" pitchFamily="34" charset="-122"/>
                        </a:rPr>
                        <a:t>V2P</a:t>
                      </a:r>
                      <a:r>
                        <a:rPr lang="en-US" sz="1400" dirty="0">
                          <a:solidFill>
                            <a:srgbClr val="000000"/>
                          </a:solidFill>
                          <a:effectLst/>
                          <a:latin typeface="微软雅黑" panose="020B0503020204020204" pitchFamily="34" charset="-122"/>
                          <a:ea typeface="微软雅黑" panose="020B0503020204020204" pitchFamily="34" charset="-122"/>
                        </a:rPr>
                        <a:t>、</a:t>
                      </a:r>
                      <a:r>
                        <a:rPr lang="en-US" altLang="zh-CN" sz="1400" dirty="0">
                          <a:solidFill>
                            <a:srgbClr val="000000"/>
                          </a:solidFill>
                          <a:effectLst/>
                          <a:latin typeface="微软雅黑" panose="020B0503020204020204" pitchFamily="34" charset="-122"/>
                          <a:ea typeface="微软雅黑" panose="020B0503020204020204" pitchFamily="34" charset="-122"/>
                        </a:rPr>
                        <a:t>C2C</a:t>
                      </a:r>
                      <a:r>
                        <a:rPr lang="zh-CN" altLang="en-US" sz="1400" dirty="0">
                          <a:solidFill>
                            <a:srgbClr val="000000"/>
                          </a:solidFill>
                          <a:effectLst/>
                          <a:latin typeface="微软雅黑" panose="020B0503020204020204" pitchFamily="34" charset="-122"/>
                          <a:ea typeface="微软雅黑" panose="020B0503020204020204" pitchFamily="34" charset="-122"/>
                        </a:rPr>
                        <a:t>、</a:t>
                      </a:r>
                      <a:r>
                        <a:rPr lang="en-US" sz="1400" dirty="0">
                          <a:solidFill>
                            <a:srgbClr val="000000"/>
                          </a:solidFill>
                          <a:effectLst/>
                          <a:latin typeface="微软雅黑" panose="020B0503020204020204" pitchFamily="34" charset="-122"/>
                          <a:ea typeface="微软雅黑" panose="020B0503020204020204" pitchFamily="34" charset="-122"/>
                        </a:rPr>
                        <a:t>C2V、</a:t>
                      </a:r>
                      <a:r>
                        <a:rPr lang="en-US" sz="1400" dirty="0">
                          <a:solidFill>
                            <a:srgbClr val="FF0000"/>
                          </a:solidFill>
                          <a:effectLst/>
                          <a:latin typeface="微软雅黑" panose="020B0503020204020204" pitchFamily="34" charset="-122"/>
                          <a:ea typeface="微软雅黑" panose="020B0503020204020204" pitchFamily="34" charset="-122"/>
                        </a:rPr>
                        <a:t>C2P</a:t>
                      </a:r>
                      <a:r>
                        <a:rPr lang="en-US" sz="1400" dirty="0">
                          <a:solidFill>
                            <a:srgbClr val="000000"/>
                          </a:solidFill>
                          <a:effectLst/>
                          <a:latin typeface="微软雅黑" panose="020B0503020204020204" pitchFamily="34" charset="-122"/>
                          <a:ea typeface="微软雅黑" panose="020B0503020204020204" pitchFamily="34" charset="-122"/>
                        </a:rPr>
                        <a:t>、</a:t>
                      </a:r>
                      <a:r>
                        <a:rPr lang="en-US" sz="1400" dirty="0">
                          <a:solidFill>
                            <a:srgbClr val="FF0000"/>
                          </a:solidFill>
                          <a:effectLst/>
                          <a:latin typeface="微软雅黑" panose="020B0503020204020204" pitchFamily="34" charset="-122"/>
                          <a:ea typeface="微软雅黑" panose="020B0503020204020204" pitchFamily="34" charset="-122"/>
                        </a:rPr>
                        <a:t>P2V</a:t>
                      </a:r>
                      <a:r>
                        <a:rPr lang="en-US" sz="1400" dirty="0">
                          <a:solidFill>
                            <a:srgbClr val="000000"/>
                          </a:solidFill>
                          <a:effectLst/>
                          <a:latin typeface="微软雅黑" panose="020B0503020204020204" pitchFamily="34" charset="-122"/>
                          <a:ea typeface="微软雅黑" panose="020B0503020204020204" pitchFamily="34" charset="-122"/>
                        </a:rPr>
                        <a:t>、</a:t>
                      </a:r>
                      <a:r>
                        <a:rPr lang="en-US" sz="1400" dirty="0">
                          <a:solidFill>
                            <a:srgbClr val="FF0000"/>
                          </a:solidFill>
                          <a:effectLst/>
                          <a:latin typeface="微软雅黑" panose="020B0503020204020204" pitchFamily="34" charset="-122"/>
                          <a:ea typeface="微软雅黑" panose="020B0503020204020204" pitchFamily="34" charset="-122"/>
                        </a:rPr>
                        <a:t>P2C</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35898423"/>
                  </a:ext>
                </a:extLst>
              </a:tr>
              <a:tr h="348317">
                <a:tc vMerge="1">
                  <a:txBody>
                    <a:bodyPr/>
                    <a:lstStyle/>
                    <a:p>
                      <a:pPr algn="ctr" fontAlgn="ctr" latinLnBrk="0"/>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EAF1F4"/>
                    </a:solidFill>
                  </a:tcPr>
                </a:tc>
                <a:tc gridSpan="3">
                  <a:txBody>
                    <a:bodyPr/>
                    <a:lstStyle/>
                    <a:p>
                      <a:pPr algn="l" fontAlgn="ctr" latinLnBrk="0"/>
                      <a:r>
                        <a:rPr lang="en-US" altLang="zh-CN" sz="1400" dirty="0"/>
                        <a:t>Auto disk format conversion, config conversion, driver replacement, boot repair</a:t>
                      </a:r>
                      <a:endParaRPr lang="zh-CN" altLang="en-US" sz="1400" dirty="0">
                        <a:solidFill>
                          <a:srgbClr val="FF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380548724"/>
                  </a:ext>
                </a:extLst>
              </a:tr>
            </a:tbl>
          </a:graphicData>
        </a:graphic>
      </p:graphicFrame>
    </p:spTree>
    <p:custDataLst>
      <p:tags r:id="rId1"/>
    </p:custDataLst>
    <p:extLst>
      <p:ext uri="{BB962C8B-B14F-4D97-AF65-F5344CB8AC3E}">
        <p14:creationId xmlns:p14="http://schemas.microsoft.com/office/powerpoint/2010/main" val="2706494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80E75A-FDCC-4287-9EAC-43B1A1E1DC71}"/>
              </a:ext>
            </a:extLst>
          </p:cNvPr>
          <p:cNvSpPr txBox="1"/>
          <p:nvPr/>
        </p:nvSpPr>
        <p:spPr>
          <a:xfrm>
            <a:off x="568135" y="920658"/>
            <a:ext cx="10713085" cy="1156855"/>
          </a:xfrm>
          <a:prstGeom prst="rect">
            <a:avLst/>
          </a:prstGeom>
          <a:noFill/>
        </p:spPr>
        <p:txBody>
          <a:bodyPr wrap="square"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Backup Data Verification and Security Scanning: </a:t>
            </a:r>
            <a:r>
              <a:rPr lang="en-US" altLang="zh-CN" sz="1600" dirty="0">
                <a:latin typeface="微软雅黑" panose="020B0503020204020204" pitchFamily="34" charset="-122"/>
                <a:ea typeface="微软雅黑" panose="020B0503020204020204" pitchFamily="34" charset="-122"/>
              </a:rPr>
              <a:t>Scans of backup data do not simulate the production environment where the source data resides. This process enables data integrity verification and full-system security scanning.</a:t>
            </a:r>
          </a:p>
        </p:txBody>
      </p:sp>
      <p:sp>
        <p:nvSpPr>
          <p:cNvPr id="3" name="文本框 2">
            <a:extLst>
              <a:ext uri="{FF2B5EF4-FFF2-40B4-BE49-F238E27FC236}">
                <a16:creationId xmlns:a16="http://schemas.microsoft.com/office/drawing/2014/main" id="{DC091722-F930-488B-B73B-9F0A7917DDAC}"/>
              </a:ext>
            </a:extLst>
          </p:cNvPr>
          <p:cNvSpPr txBox="1"/>
          <p:nvPr/>
        </p:nvSpPr>
        <p:spPr>
          <a:xfrm>
            <a:off x="568135" y="242875"/>
            <a:ext cx="10287714" cy="461665"/>
          </a:xfrm>
          <a:prstGeom prst="rect">
            <a:avLst/>
          </a:prstGeom>
          <a:noFill/>
        </p:spPr>
        <p:txBody>
          <a:bodyPr wrap="square" rtlCol="0">
            <a:spAutoFit/>
          </a:bodyPr>
          <a:lstStyle/>
          <a:p>
            <a:pPr lvl="0"/>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5.2 Data</a:t>
            </a:r>
            <a:r>
              <a:rPr lang="zh-CN" altLang="en-US"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Verification-Backup Data Verification &amp;</a:t>
            </a:r>
            <a:r>
              <a:rPr lang="zh-CN" altLang="en-US"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Virus</a:t>
            </a:r>
            <a:r>
              <a:rPr lang="zh-CN" altLang="en-US"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Scanning</a:t>
            </a:r>
            <a:endParaRPr lang="zh-CN" altLang="en-US" sz="24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矩形 3">
            <a:extLst>
              <a:ext uri="{FF2B5EF4-FFF2-40B4-BE49-F238E27FC236}">
                <a16:creationId xmlns:a16="http://schemas.microsoft.com/office/drawing/2014/main" id="{AD342C22-4850-400E-B1A1-E71BBE0AE1FD}"/>
              </a:ext>
            </a:extLst>
          </p:cNvPr>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5" name="表格 4">
            <a:extLst>
              <a:ext uri="{FF2B5EF4-FFF2-40B4-BE49-F238E27FC236}">
                <a16:creationId xmlns:a16="http://schemas.microsoft.com/office/drawing/2014/main" id="{EB02D0FE-A85E-4A11-9383-6B9C9311452B}"/>
              </a:ext>
            </a:extLst>
          </p:cNvPr>
          <p:cNvGraphicFramePr>
            <a:graphicFrameLocks noGrp="1"/>
          </p:cNvGraphicFramePr>
          <p:nvPr>
            <p:extLst>
              <p:ext uri="{D42A27DB-BD31-4B8C-83A1-F6EECF244321}">
                <p14:modId xmlns:p14="http://schemas.microsoft.com/office/powerpoint/2010/main" val="2173755982"/>
              </p:ext>
            </p:extLst>
          </p:nvPr>
        </p:nvGraphicFramePr>
        <p:xfrm>
          <a:off x="993505" y="2188962"/>
          <a:ext cx="9862344" cy="4248912"/>
        </p:xfrm>
        <a:graphic>
          <a:graphicData uri="http://schemas.openxmlformats.org/drawingml/2006/table">
            <a:tbl>
              <a:tblPr firstRow="1" bandRow="1">
                <a:tableStyleId>{5C22544A-7EE6-4342-B048-85BDC9FD1C3A}</a:tableStyleId>
              </a:tblPr>
              <a:tblGrid>
                <a:gridCol w="1213090">
                  <a:extLst>
                    <a:ext uri="{9D8B030D-6E8A-4147-A177-3AD203B41FA5}">
                      <a16:colId xmlns:a16="http://schemas.microsoft.com/office/drawing/2014/main" val="3256101372"/>
                    </a:ext>
                  </a:extLst>
                </a:gridCol>
                <a:gridCol w="1545832">
                  <a:extLst>
                    <a:ext uri="{9D8B030D-6E8A-4147-A177-3AD203B41FA5}">
                      <a16:colId xmlns:a16="http://schemas.microsoft.com/office/drawing/2014/main" val="396377065"/>
                    </a:ext>
                  </a:extLst>
                </a:gridCol>
                <a:gridCol w="7103422">
                  <a:extLst>
                    <a:ext uri="{9D8B030D-6E8A-4147-A177-3AD203B41FA5}">
                      <a16:colId xmlns:a16="http://schemas.microsoft.com/office/drawing/2014/main" val="2977651025"/>
                    </a:ext>
                  </a:extLst>
                </a:gridCol>
              </a:tblGrid>
              <a:tr h="452513">
                <a:tc>
                  <a:txBody>
                    <a:bodyPr/>
                    <a:lstStyle/>
                    <a:p>
                      <a:pPr algn="ctr">
                        <a:lnSpc>
                          <a:spcPct val="150000"/>
                        </a:lnSpc>
                      </a:pPr>
                      <a:r>
                        <a:rPr lang="en-US" altLang="zh-CN" sz="1600" dirty="0">
                          <a:latin typeface="微软雅黑" panose="020B0503020204020204" pitchFamily="34" charset="-122"/>
                          <a:ea typeface="微软雅黑" panose="020B0503020204020204" pitchFamily="34" charset="-122"/>
                        </a:rPr>
                        <a:t>Function</a:t>
                      </a: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Modules</a:t>
                      </a:r>
                      <a:endParaRPr lang="zh-CN" altLang="en-US" sz="1600" dirty="0">
                        <a:latin typeface="微软雅黑" panose="020B0503020204020204" pitchFamily="34" charset="-122"/>
                        <a:ea typeface="微软雅黑" panose="020B0503020204020204" pitchFamily="34" charset="-122"/>
                      </a:endParaRPr>
                    </a:p>
                  </a:txBody>
                  <a:tcPr anchor="ctr">
                    <a:solidFill>
                      <a:srgbClr val="2D7689"/>
                    </a:solidFill>
                  </a:tcPr>
                </a:tc>
                <a:tc gridSpan="2">
                  <a:txBody>
                    <a:bodyPr/>
                    <a:lstStyle/>
                    <a:p>
                      <a:pPr algn="ctr">
                        <a:lnSpc>
                          <a:spcPct val="150000"/>
                        </a:lnSpc>
                      </a:pPr>
                      <a:r>
                        <a:rPr lang="en-US" altLang="zh-CN" sz="1600" dirty="0">
                          <a:latin typeface="微软雅黑" panose="020B0503020204020204" pitchFamily="34" charset="-122"/>
                          <a:ea typeface="微软雅黑" panose="020B0503020204020204" pitchFamily="34" charset="-122"/>
                        </a:rPr>
                        <a:t>Functions</a:t>
                      </a:r>
                      <a:endParaRPr lang="zh-CN" altLang="en-US" sz="1600" dirty="0">
                        <a:latin typeface="微软雅黑" panose="020B0503020204020204" pitchFamily="34" charset="-122"/>
                        <a:ea typeface="微软雅黑" panose="020B0503020204020204" pitchFamily="34" charset="-122"/>
                      </a:endParaRPr>
                    </a:p>
                  </a:txBody>
                  <a:tcPr anchor="ctr">
                    <a:solidFill>
                      <a:srgbClr val="2D7689"/>
                    </a:solidFill>
                  </a:tcPr>
                </a:tc>
                <a:tc hMerge="1">
                  <a:txBody>
                    <a:bodyPr/>
                    <a:lstStyle/>
                    <a:p>
                      <a:endParaRPr lang="zh-CN" altLang="en-US" dirty="0"/>
                    </a:p>
                  </a:txBody>
                  <a:tcPr>
                    <a:solidFill>
                      <a:srgbClr val="18BCC6"/>
                    </a:solidFill>
                  </a:tcPr>
                </a:tc>
                <a:extLst>
                  <a:ext uri="{0D108BD9-81ED-4DB2-BD59-A6C34878D82A}">
                    <a16:rowId xmlns:a16="http://schemas.microsoft.com/office/drawing/2014/main" val="2989462242"/>
                  </a:ext>
                </a:extLst>
              </a:tr>
              <a:tr h="408386">
                <a:tc>
                  <a:txBody>
                    <a:bodyPr/>
                    <a:lstStyle/>
                    <a:p>
                      <a:pPr algn="ctr">
                        <a:lnSpc>
                          <a:spcPct val="150000"/>
                        </a:lnSpc>
                      </a:pPr>
                      <a:r>
                        <a:rPr lang="en-US" altLang="zh-CN" sz="1400" dirty="0">
                          <a:latin typeface="微软雅黑" panose="020B0503020204020204" pitchFamily="34" charset="-122"/>
                          <a:ea typeface="微软雅黑" panose="020B0503020204020204" pitchFamily="34" charset="-122"/>
                        </a:rPr>
                        <a:t>Verification</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Method</a:t>
                      </a:r>
                      <a:endParaRPr lang="zh-CN" altLang="en-US" sz="1400" dirty="0">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gn="ctr">
                        <a:lnSpc>
                          <a:spcPct val="150000"/>
                        </a:lnSpc>
                        <a:buNone/>
                      </a:pPr>
                      <a:r>
                        <a:rPr lang="en-US" altLang="zh-CN" sz="1400" dirty="0">
                          <a:solidFill>
                            <a:schemeClr val="tx1"/>
                          </a:solidFill>
                          <a:latin typeface="微软雅黑" panose="020B0503020204020204" pitchFamily="34" charset="-122"/>
                          <a:ea typeface="微软雅黑" panose="020B0503020204020204" pitchFamily="34" charset="-122"/>
                        </a:rPr>
                        <a:t>Verification</a:t>
                      </a:r>
                      <a:r>
                        <a:rPr lang="zh-CN" altLang="en-US" sz="1400" dirty="0">
                          <a:solidFill>
                            <a:schemeClr val="tx1"/>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Type</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nSpc>
                          <a:spcPct val="150000"/>
                        </a:lnSpc>
                        <a:buNone/>
                      </a:pPr>
                      <a:r>
                        <a:rPr lang="en-US" altLang="zh-CN" sz="1400" kern="1200" dirty="0">
                          <a:solidFill>
                            <a:schemeClr val="tx1"/>
                          </a:solidFill>
                          <a:latin typeface="微软雅黑" panose="020B0503020204020204" pitchFamily="34" charset="-122"/>
                          <a:ea typeface="微软雅黑" panose="020B0503020204020204" pitchFamily="34" charset="-122"/>
                          <a:cs typeface="+mn-cs"/>
                        </a:rPr>
                        <a:t>Auto-Verification</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1110080754"/>
                  </a:ext>
                </a:extLst>
              </a:tr>
              <a:tr h="630702">
                <a:tc rowSpan="2">
                  <a:txBody>
                    <a:bodyPr/>
                    <a:lstStyle/>
                    <a:p>
                      <a:pPr algn="ctr">
                        <a:lnSpc>
                          <a:spcPct val="150000"/>
                        </a:lnSpc>
                        <a:buNone/>
                      </a:pP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gn="ctr">
                        <a:lnSpc>
                          <a:spcPct val="150000"/>
                        </a:lnSpc>
                        <a:buNone/>
                      </a:pPr>
                      <a:r>
                        <a:rPr lang="en-US" altLang="zh-CN" sz="1400" dirty="0">
                          <a:solidFill>
                            <a:schemeClr val="tx1"/>
                          </a:solidFill>
                          <a:latin typeface="微软雅黑" panose="020B0503020204020204" pitchFamily="34" charset="-122"/>
                          <a:ea typeface="微软雅黑" panose="020B0503020204020204" pitchFamily="34" charset="-122"/>
                        </a:rPr>
                        <a:t>General</a:t>
                      </a:r>
                      <a:r>
                        <a:rPr lang="zh-CN" altLang="en-US" sz="1400" dirty="0">
                          <a:solidFill>
                            <a:schemeClr val="tx1"/>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Configuration</a:t>
                      </a:r>
                    </a:p>
                  </a:txBody>
                  <a:tcPr anchor="ctr">
                    <a:solidFill>
                      <a:srgbClr val="EAF1F4"/>
                    </a:solidFill>
                  </a:tcPr>
                </a:tc>
                <a:tc>
                  <a:txBody>
                    <a:bodyPr/>
                    <a:lstStyle/>
                    <a:p>
                      <a:pPr>
                        <a:lnSpc>
                          <a:spcPct val="150000"/>
                        </a:lnSpc>
                        <a:buNone/>
                      </a:pPr>
                      <a:r>
                        <a:rPr lang="en-US" altLang="zh-CN" sz="1400" kern="1200" dirty="0">
                          <a:solidFill>
                            <a:schemeClr val="tx1"/>
                          </a:solidFill>
                          <a:latin typeface="微软雅黑" panose="020B0503020204020204" pitchFamily="34" charset="-122"/>
                          <a:ea typeface="微软雅黑" panose="020B0503020204020204" pitchFamily="34" charset="-122"/>
                          <a:cs typeface="+mn-cs"/>
                        </a:rPr>
                        <a:t>Select time point (latest time point, all unverified time points, specified time point), operating system type</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240684753"/>
                  </a:ext>
                </a:extLst>
              </a:tr>
              <a:tr h="625807">
                <a:tc vMerge="1">
                  <a:txBody>
                    <a:bodyPr/>
                    <a:lstStyle/>
                    <a:p>
                      <a:pPr algn="ctr">
                        <a:lnSpc>
                          <a:spcPct val="150000"/>
                        </a:lnSpc>
                        <a:buNone/>
                      </a:pPr>
                      <a:endParaRPr lang="zh-CN" altLang="en-US" sz="1400" dirty="0">
                        <a:solidFill>
                          <a:schemeClr val="tx1"/>
                        </a:solidFill>
                      </a:endParaRPr>
                    </a:p>
                  </a:txBody>
                  <a:tcPr anchor="ctr">
                    <a:solidFill>
                      <a:srgbClr val="D4EEF3"/>
                    </a:solidFill>
                  </a:tcPr>
                </a:tc>
                <a:tc>
                  <a:txBody>
                    <a:bodyPr/>
                    <a:lstStyle/>
                    <a:p>
                      <a:pPr algn="ctr">
                        <a:lnSpc>
                          <a:spcPct val="150000"/>
                        </a:lnSpc>
                        <a:buNone/>
                      </a:pPr>
                      <a:r>
                        <a:rPr lang="en-US" altLang="zh-CN" sz="1400" dirty="0">
                          <a:solidFill>
                            <a:schemeClr val="tx1"/>
                          </a:solidFill>
                          <a:latin typeface="微软雅黑" panose="020B0503020204020204" pitchFamily="34" charset="-122"/>
                          <a:ea typeface="微软雅黑" panose="020B0503020204020204" pitchFamily="34" charset="-122"/>
                        </a:rPr>
                        <a:t>Verification Configuration</a:t>
                      </a: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400" kern="1200" dirty="0">
                          <a:solidFill>
                            <a:schemeClr val="tx1"/>
                          </a:solidFill>
                          <a:latin typeface="微软雅黑" panose="020B0503020204020204" pitchFamily="34" charset="-122"/>
                          <a:ea typeface="微软雅黑" panose="020B0503020204020204" pitchFamily="34" charset="-122"/>
                          <a:cs typeface="+mn-cs"/>
                        </a:rPr>
                        <a:t>virus scanning, integrity check</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2959876719"/>
                  </a:ext>
                </a:extLst>
              </a:tr>
              <a:tr h="408386">
                <a:tc rowSpan="2">
                  <a:txBody>
                    <a:bodyPr/>
                    <a:lstStyle/>
                    <a:p>
                      <a:pPr algn="ctr">
                        <a:lnSpc>
                          <a:spcPct val="150000"/>
                        </a:lnSpc>
                        <a:buNone/>
                      </a:pPr>
                      <a:r>
                        <a:rPr lang="en-US" altLang="zh-CN" sz="1400" dirty="0">
                          <a:solidFill>
                            <a:schemeClr val="tx1"/>
                          </a:solidFill>
                          <a:latin typeface="微软雅黑" panose="020B0503020204020204" pitchFamily="34" charset="-122"/>
                          <a:ea typeface="微软雅黑" panose="020B0503020204020204" pitchFamily="34" charset="-122"/>
                        </a:rPr>
                        <a:t>Verification</a:t>
                      </a:r>
                      <a:r>
                        <a:rPr lang="zh-CN" altLang="en-US" sz="1400" dirty="0">
                          <a:solidFill>
                            <a:schemeClr val="tx1"/>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Policy</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algn="ctr">
                        <a:lnSpc>
                          <a:spcPct val="150000"/>
                        </a:lnSpc>
                        <a:buNone/>
                      </a:pPr>
                      <a:r>
                        <a:rPr lang="en-US" altLang="zh-CN" sz="1400" dirty="0">
                          <a:solidFill>
                            <a:schemeClr val="tx1"/>
                          </a:solidFill>
                          <a:latin typeface="微软雅黑" panose="020B0503020204020204" pitchFamily="34" charset="-122"/>
                          <a:ea typeface="微软雅黑" panose="020B0503020204020204" pitchFamily="34" charset="-122"/>
                        </a:rPr>
                        <a:t>General Configuration</a:t>
                      </a:r>
                    </a:p>
                  </a:txBody>
                  <a:tcPr anchor="ctr">
                    <a:solidFill>
                      <a:srgbClr val="EAF1F4"/>
                    </a:solidFill>
                  </a:tcPr>
                </a:tc>
                <a:tc>
                  <a:txBody>
                    <a:bodyPr/>
                    <a:lstStyle/>
                    <a:p>
                      <a:pPr>
                        <a:lnSpc>
                          <a:spcPct val="150000"/>
                        </a:lnSpc>
                        <a:buNone/>
                      </a:pPr>
                      <a:r>
                        <a:rPr lang="en-US" altLang="zh-CN" sz="1400" kern="1200" dirty="0">
                          <a:solidFill>
                            <a:schemeClr val="tx1"/>
                          </a:solidFill>
                          <a:latin typeface="微软雅黑" panose="020B0503020204020204" pitchFamily="34" charset="-122"/>
                          <a:ea typeface="微软雅黑" panose="020B0503020204020204" pitchFamily="34" charset="-122"/>
                          <a:cs typeface="+mn-cs"/>
                        </a:rPr>
                        <a:t>Triggering method (verification based on a time schedule, immediate verification)</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3992890449"/>
                  </a:ext>
                </a:extLst>
              </a:tr>
              <a:tr h="408386">
                <a:tc vMerge="1">
                  <a:txBody>
                    <a:bodyPr/>
                    <a:lstStyle/>
                    <a:p>
                      <a:pPr algn="ctr">
                        <a:lnSpc>
                          <a:spcPct val="150000"/>
                        </a:lnSpc>
                        <a:buNone/>
                      </a:pPr>
                      <a:endParaRPr lang="zh-CN" altLang="en-US" sz="1400" dirty="0">
                        <a:solidFill>
                          <a:schemeClr val="tx1"/>
                        </a:solidFill>
                      </a:endParaRPr>
                    </a:p>
                  </a:txBody>
                  <a:tcPr anchor="ctr">
                    <a:solidFill>
                      <a:srgbClr val="D4EEF3"/>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400" dirty="0"/>
                        <a:t>Advanced Configuration</a:t>
                      </a:r>
                      <a:endParaRPr lang="en-US" altLang="zh-CN" sz="1400" dirty="0">
                        <a:solidFill>
                          <a:schemeClr val="tx1"/>
                        </a:solidFill>
                        <a:latin typeface="微软雅黑" panose="020B0503020204020204" pitchFamily="34" charset="-122"/>
                        <a:ea typeface="微软雅黑" panose="020B0503020204020204" pitchFamily="34" charset="-122"/>
                      </a:endParaRPr>
                    </a:p>
                  </a:txBody>
                  <a:tcPr anchor="ctr">
                    <a:solidFill>
                      <a:srgbClr val="EAF1F4"/>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400" dirty="0"/>
                        <a:t>Backup node IP address, number of concurrent verification objects, ignore node resource constraints</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EAF1F4"/>
                    </a:solidFill>
                  </a:tcPr>
                </a:tc>
                <a:extLst>
                  <a:ext uri="{0D108BD9-81ED-4DB2-BD59-A6C34878D82A}">
                    <a16:rowId xmlns:a16="http://schemas.microsoft.com/office/drawing/2014/main" val="3677213721"/>
                  </a:ext>
                </a:extLst>
              </a:tr>
            </a:tbl>
          </a:graphicData>
        </a:graphic>
      </p:graphicFrame>
    </p:spTree>
    <p:extLst>
      <p:ext uri="{BB962C8B-B14F-4D97-AF65-F5344CB8AC3E}">
        <p14:creationId xmlns:p14="http://schemas.microsoft.com/office/powerpoint/2010/main" val="2909765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1558925" y="2070100"/>
            <a:ext cx="7416800" cy="1568450"/>
          </a:xfrm>
          <a:prstGeom prst="rect">
            <a:avLst/>
          </a:prstGeom>
          <a:noFill/>
        </p:spPr>
        <p:txBody>
          <a:bodyPr wrap="square" rtlCol="0" anchor="t">
            <a:spAutoFit/>
          </a:bodyPr>
          <a:lstStyle/>
          <a:p>
            <a:pPr algn="l"/>
            <a:r>
              <a:rPr lang="en-US" sz="9600" b="1" spc="-100" dirty="0">
                <a:gradFill>
                  <a:gsLst>
                    <a:gs pos="90000">
                      <a:srgbClr val="14C6EC"/>
                    </a:gs>
                    <a:gs pos="0">
                      <a:srgbClr val="1BD7D5"/>
                    </a:gs>
                  </a:gsLst>
                  <a:lin ang="0" scaled="0"/>
                </a:gradFill>
                <a:uFillTx/>
                <a:latin typeface="微软雅黑" panose="020B0503020204020204" charset="-122"/>
                <a:ea typeface="微软雅黑" panose="020B0503020204020204" charset="-122"/>
                <a:cs typeface="微软雅黑" panose="020B0503020204020204" charset="-122"/>
              </a:rPr>
              <a:t>THANKS</a:t>
            </a:r>
          </a:p>
        </p:txBody>
      </p:sp>
      <p:pic>
        <p:nvPicPr>
          <p:cNvPr id="2" name="图片 1" descr="云祺公众号"/>
          <p:cNvPicPr>
            <a:picLocks noChangeAspect="1"/>
          </p:cNvPicPr>
          <p:nvPr/>
        </p:nvPicPr>
        <p:blipFill>
          <a:blip r:embed="rId6"/>
          <a:stretch>
            <a:fillRect/>
          </a:stretch>
        </p:blipFill>
        <p:spPr>
          <a:xfrm>
            <a:off x="1924685" y="4213860"/>
            <a:ext cx="1038860" cy="1038860"/>
          </a:xfrm>
          <a:prstGeom prst="rect">
            <a:avLst/>
          </a:prstGeom>
          <a:ln w="12700">
            <a:gradFill>
              <a:gsLst>
                <a:gs pos="0">
                  <a:srgbClr val="1AC5D8"/>
                </a:gs>
                <a:gs pos="100000">
                  <a:srgbClr val="2CB0F1"/>
                </a:gs>
              </a:gsLst>
              <a:lin ang="5400000" scaled="1"/>
            </a:gradFill>
          </a:ln>
        </p:spPr>
      </p:pic>
      <p:pic>
        <p:nvPicPr>
          <p:cNvPr id="4" name="图片 3" descr="F:/资料/常用二维码/视频号.jpg视频号"/>
          <p:cNvPicPr>
            <a:picLocks noChangeAspect="1"/>
          </p:cNvPicPr>
          <p:nvPr/>
        </p:nvPicPr>
        <p:blipFill>
          <a:blip r:embed="rId7"/>
          <a:stretch>
            <a:fillRect/>
          </a:stretch>
        </p:blipFill>
        <p:spPr>
          <a:xfrm>
            <a:off x="3591560" y="4213860"/>
            <a:ext cx="1038860" cy="1038860"/>
          </a:xfrm>
          <a:prstGeom prst="rect">
            <a:avLst/>
          </a:prstGeom>
          <a:ln w="12700">
            <a:gradFill>
              <a:gsLst>
                <a:gs pos="0">
                  <a:srgbClr val="1AC5D8"/>
                </a:gs>
                <a:gs pos="100000">
                  <a:srgbClr val="2CB0F1"/>
                </a:gs>
              </a:gsLst>
              <a:lin ang="5400000" scaled="1"/>
            </a:gradFill>
          </a:ln>
        </p:spPr>
      </p:pic>
      <p:sp>
        <p:nvSpPr>
          <p:cNvPr id="26" name="腾讯体"/>
          <p:cNvSpPr txBox="1"/>
          <p:nvPr>
            <p:custDataLst>
              <p:tags r:id="rId3"/>
            </p:custDataLst>
          </p:nvPr>
        </p:nvSpPr>
        <p:spPr>
          <a:xfrm>
            <a:off x="2101215" y="5368925"/>
            <a:ext cx="685800" cy="204470"/>
          </a:xfrm>
          <a:prstGeom prst="rect">
            <a:avLst/>
          </a:prstGeom>
          <a:noFill/>
          <a:ln w="12700" cap="flat">
            <a:noFill/>
            <a:miter lim="400000"/>
          </a:ln>
          <a:effectLst/>
        </p:spPr>
        <p:txBody>
          <a:bodyPr wrap="none" lIns="25400" tIns="25400" rIns="25400" bIns="25400" numCol="1" anchor="ctr">
            <a:spAutoFit/>
          </a:bodyPr>
          <a:lstStyle>
            <a:lvl1pPr>
              <a:defRPr sz="2000" b="0">
                <a:solidFill>
                  <a:srgbClr val="04101B"/>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pPr algn="ctr" defTabSz="457200">
              <a:defRPr/>
            </a:pPr>
            <a:r>
              <a:rPr lang="zh-CN" altLang="en-US" sz="1000" dirty="0">
                <a:solidFill>
                  <a:srgbClr val="1E4156"/>
                </a:solidFill>
                <a:latin typeface="微软雅黑" panose="020B0503020204020204" charset="-122"/>
                <a:ea typeface="微软雅黑" panose="020B0503020204020204" charset="-122"/>
                <a:cs typeface="微软雅黑" panose="020B0503020204020204" charset="-122"/>
                <a:sym typeface="微软雅黑" panose="020B0503020204020204" charset="-122"/>
              </a:rPr>
              <a:t>云祺公众号</a:t>
            </a:r>
          </a:p>
        </p:txBody>
      </p:sp>
      <p:sp>
        <p:nvSpPr>
          <p:cNvPr id="7" name="腾讯体"/>
          <p:cNvSpPr txBox="1"/>
          <p:nvPr>
            <p:custDataLst>
              <p:tags r:id="rId4"/>
            </p:custDataLst>
          </p:nvPr>
        </p:nvSpPr>
        <p:spPr>
          <a:xfrm>
            <a:off x="3768090" y="5368925"/>
            <a:ext cx="685800" cy="204470"/>
          </a:xfrm>
          <a:prstGeom prst="rect">
            <a:avLst/>
          </a:prstGeom>
          <a:noFill/>
          <a:ln w="12700" cap="flat">
            <a:noFill/>
            <a:miter lim="400000"/>
          </a:ln>
          <a:effectLst/>
        </p:spPr>
        <p:txBody>
          <a:bodyPr wrap="none" lIns="25400" tIns="25400" rIns="25400" bIns="25400" numCol="1" anchor="ctr">
            <a:spAutoFit/>
          </a:bodyPr>
          <a:lstStyle>
            <a:lvl1pPr>
              <a:defRPr sz="2000" b="0">
                <a:solidFill>
                  <a:srgbClr val="04101B"/>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pPr algn="ctr" defTabSz="457200">
              <a:defRPr/>
            </a:pPr>
            <a:r>
              <a:rPr lang="zh-CN" altLang="en-US" sz="1000" dirty="0">
                <a:solidFill>
                  <a:srgbClr val="1E4156"/>
                </a:solidFill>
                <a:latin typeface="微软雅黑" panose="020B0503020204020204" charset="-122"/>
                <a:ea typeface="微软雅黑" panose="020B0503020204020204" charset="-122"/>
                <a:cs typeface="微软雅黑" panose="020B0503020204020204" charset="-122"/>
                <a:sym typeface="微软雅黑" panose="020B0503020204020204" charset="-122"/>
              </a:rPr>
              <a:t>云祺视频号</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68135" y="242875"/>
            <a:ext cx="6066581" cy="523220"/>
          </a:xfrm>
          <a:prstGeom prst="rect">
            <a:avLst/>
          </a:prstGeom>
          <a:noFill/>
        </p:spPr>
        <p:txBody>
          <a:bodyPr wrap="square" rtlCol="0">
            <a:spAutoFit/>
          </a:bodyPr>
          <a:lstStyle/>
          <a:p>
            <a:pPr lvl="0"/>
            <a:r>
              <a:rPr lang="en-US" altLang="zh-CN" sz="2800" dirty="0"/>
              <a:t>New Compatibility &amp; Features</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8" name="表格 7">
            <a:extLst>
              <a:ext uri="{FF2B5EF4-FFF2-40B4-BE49-F238E27FC236}">
                <a16:creationId xmlns:a16="http://schemas.microsoft.com/office/drawing/2014/main" id="{EE3353B6-E37A-1733-CFB2-35CCB6182671}"/>
              </a:ext>
            </a:extLst>
          </p:cNvPr>
          <p:cNvGraphicFramePr>
            <a:graphicFrameLocks noGrp="1"/>
          </p:cNvGraphicFramePr>
          <p:nvPr>
            <p:extLst>
              <p:ext uri="{D42A27DB-BD31-4B8C-83A1-F6EECF244321}">
                <p14:modId xmlns:p14="http://schemas.microsoft.com/office/powerpoint/2010/main" val="3612510831"/>
              </p:ext>
            </p:extLst>
          </p:nvPr>
        </p:nvGraphicFramePr>
        <p:xfrm>
          <a:off x="1116565" y="4947422"/>
          <a:ext cx="10025335" cy="1202553"/>
        </p:xfrm>
        <a:graphic>
          <a:graphicData uri="http://schemas.openxmlformats.org/drawingml/2006/table">
            <a:tbl>
              <a:tblPr/>
              <a:tblGrid>
                <a:gridCol w="2782425">
                  <a:extLst>
                    <a:ext uri="{9D8B030D-6E8A-4147-A177-3AD203B41FA5}">
                      <a16:colId xmlns:a16="http://schemas.microsoft.com/office/drawing/2014/main" val="3052643387"/>
                    </a:ext>
                  </a:extLst>
                </a:gridCol>
                <a:gridCol w="1462924">
                  <a:extLst>
                    <a:ext uri="{9D8B030D-6E8A-4147-A177-3AD203B41FA5}">
                      <a16:colId xmlns:a16="http://schemas.microsoft.com/office/drawing/2014/main" val="252880450"/>
                    </a:ext>
                  </a:extLst>
                </a:gridCol>
                <a:gridCol w="1462924">
                  <a:extLst>
                    <a:ext uri="{9D8B030D-6E8A-4147-A177-3AD203B41FA5}">
                      <a16:colId xmlns:a16="http://schemas.microsoft.com/office/drawing/2014/main" val="1400862473"/>
                    </a:ext>
                  </a:extLst>
                </a:gridCol>
                <a:gridCol w="4317062">
                  <a:extLst>
                    <a:ext uri="{9D8B030D-6E8A-4147-A177-3AD203B41FA5}">
                      <a16:colId xmlns:a16="http://schemas.microsoft.com/office/drawing/2014/main" val="44419908"/>
                    </a:ext>
                  </a:extLst>
                </a:gridCol>
              </a:tblGrid>
              <a:tr h="445390">
                <a:tc>
                  <a:txBody>
                    <a:bodyPr/>
                    <a:lstStyle/>
                    <a:p>
                      <a:pPr algn="ctr" fontAlgn="ctr" latinLnBrk="0"/>
                      <a:r>
                        <a:rPr lang="en-US" altLang="zh-CN" sz="1400" dirty="0"/>
                        <a:t>Virtualization Type</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algn="ctr" fontAlgn="ctr" latinLnBrk="0"/>
                      <a:r>
                        <a:rPr lang="en-US" altLang="zh-CN" sz="1400" dirty="0"/>
                        <a:t>Architecture</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marL="0" algn="ctr" defTabSz="914400" rtl="0" eaLnBrk="1" fontAlgn="ctr" latinLnBrk="0" hangingPunct="1">
                        <a:lnSpc>
                          <a:spcPts val="1800"/>
                        </a:lnSpc>
                        <a:buNone/>
                      </a:pPr>
                      <a:r>
                        <a:rPr lang="en-US" sz="1400" kern="1200" dirty="0">
                          <a:solidFill>
                            <a:schemeClr val="tx1"/>
                          </a:solidFill>
                          <a:latin typeface="+mn-lt"/>
                          <a:ea typeface="+mn-ea"/>
                          <a:cs typeface="+mn-cs"/>
                        </a:rPr>
                        <a:t>Version</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marL="0" algn="ctr" defTabSz="914400" rtl="0" eaLnBrk="1" fontAlgn="ctr" latinLnBrk="0" hangingPunct="1">
                        <a:lnSpc>
                          <a:spcPts val="1800"/>
                        </a:lnSpc>
                        <a:buNone/>
                      </a:pPr>
                      <a:r>
                        <a:rPr lang="en-US" altLang="zh-CN" sz="1400" kern="1200" dirty="0">
                          <a:solidFill>
                            <a:schemeClr val="tx1"/>
                          </a:solidFill>
                          <a:latin typeface="+mn-lt"/>
                          <a:ea typeface="+mn-ea"/>
                          <a:cs typeface="+mn-cs"/>
                        </a:rPr>
                        <a:t>Storage</a:t>
                      </a:r>
                      <a:endParaRPr lang="zh-CN" altLang="en-US" sz="1400" kern="1200" dirty="0">
                        <a:solidFill>
                          <a:schemeClr val="tx1"/>
                        </a:solidFill>
                        <a:latin typeface="+mn-lt"/>
                        <a:ea typeface="+mn-ea"/>
                        <a:cs typeface="+mn-cs"/>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95496533"/>
                  </a:ext>
                </a:extLst>
              </a:tr>
              <a:tr h="757163">
                <a:tc>
                  <a:txBody>
                    <a:bodyPr/>
                    <a:lstStyle/>
                    <a:p>
                      <a:pPr algn="ctr" fontAlgn="ctr" latinLnBrk="0"/>
                      <a:r>
                        <a:rPr lang="en-US" sz="1400" dirty="0">
                          <a:solidFill>
                            <a:srgbClr val="000000"/>
                          </a:solidFill>
                          <a:effectLst/>
                          <a:latin typeface="微软雅黑" panose="020B0503020204020204" pitchFamily="34" charset="-122"/>
                          <a:ea typeface="微软雅黑" panose="020B0503020204020204" pitchFamily="34" charset="-122"/>
                        </a:rPr>
                        <a:t>Huawei Cloud </a:t>
                      </a:r>
                      <a:r>
                        <a:rPr lang="en-US" sz="1400" dirty="0" err="1">
                          <a:solidFill>
                            <a:srgbClr val="000000"/>
                          </a:solidFill>
                          <a:effectLst/>
                          <a:latin typeface="微软雅黑" panose="020B0503020204020204" pitchFamily="34" charset="-122"/>
                          <a:ea typeface="微软雅黑" panose="020B0503020204020204" pitchFamily="34" charset="-122"/>
                        </a:rPr>
                        <a:t>Stack（HCS</a:t>
                      </a:r>
                      <a:r>
                        <a:rPr lang="en-US" sz="1400" dirty="0">
                          <a:solidFill>
                            <a:srgbClr val="000000"/>
                          </a:solidFill>
                          <a:effectLst/>
                          <a:latin typeface="微软雅黑" panose="020B0503020204020204" pitchFamily="34" charset="-122"/>
                          <a:ea typeface="微软雅黑" panose="020B0503020204020204" pitchFamily="34" charset="-122"/>
                        </a:rPr>
                        <a:t>）</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algn="ctr"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x86</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algn="ctr" fontAlgn="ctr" latinLnBrk="0"/>
                      <a:r>
                        <a:rPr lang="en-US" altLang="zh-CN" sz="1400" dirty="0">
                          <a:solidFill>
                            <a:srgbClr val="000000"/>
                          </a:solidFill>
                          <a:effectLst/>
                          <a:latin typeface="微软雅黑" panose="020B0503020204020204" pitchFamily="34" charset="-122"/>
                          <a:ea typeface="微软雅黑" panose="020B0503020204020204" pitchFamily="34" charset="-122"/>
                        </a:rPr>
                        <a:t>8.1.1</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tc>
                  <a:txBody>
                    <a:bodyPr/>
                    <a:lstStyle/>
                    <a:p>
                      <a:pPr algn="ctr" fontAlgn="ctr" latinLnBrk="0"/>
                      <a:r>
                        <a:rPr lang="en-US" sz="1400" dirty="0" err="1">
                          <a:solidFill>
                            <a:srgbClr val="000000"/>
                          </a:solidFill>
                          <a:effectLst/>
                          <a:latin typeface="微软雅黑" panose="020B0503020204020204" pitchFamily="34" charset="-122"/>
                          <a:ea typeface="微软雅黑" panose="020B0503020204020204" pitchFamily="34" charset="-122"/>
                        </a:rPr>
                        <a:t>OceanStor</a:t>
                      </a:r>
                      <a:r>
                        <a:rPr lang="en-US" sz="1400" dirty="0">
                          <a:solidFill>
                            <a:srgbClr val="000000"/>
                          </a:solidFill>
                          <a:effectLst/>
                          <a:latin typeface="微软雅黑" panose="020B0503020204020204" pitchFamily="34" charset="-122"/>
                          <a:ea typeface="微软雅黑" panose="020B0503020204020204" pitchFamily="34" charset="-122"/>
                        </a:rPr>
                        <a:t> Pacific(</a:t>
                      </a:r>
                      <a:r>
                        <a:rPr lang="en-US" sz="1400" dirty="0" err="1">
                          <a:solidFill>
                            <a:srgbClr val="000000"/>
                          </a:solidFill>
                          <a:effectLst/>
                          <a:latin typeface="微软雅黑" panose="020B0503020204020204" pitchFamily="34" charset="-122"/>
                          <a:ea typeface="微软雅黑" panose="020B0503020204020204" pitchFamily="34" charset="-122"/>
                        </a:rPr>
                        <a:t>FusionStorage</a:t>
                      </a:r>
                      <a:r>
                        <a:rPr lang="en-US" sz="1400" dirty="0">
                          <a:solidFill>
                            <a:srgbClr val="000000"/>
                          </a:solidFill>
                          <a:effectLst/>
                          <a:latin typeface="微软雅黑" panose="020B0503020204020204" pitchFamily="34" charset="-122"/>
                          <a:ea typeface="微软雅黑" panose="020B0503020204020204" pitchFamily="34" charset="-122"/>
                        </a:rPr>
                        <a:t>)_8.1.2</a:t>
                      </a:r>
                      <a:br>
                        <a:rPr lang="en-US" sz="1400" dirty="0">
                          <a:solidFill>
                            <a:srgbClr val="000000"/>
                          </a:solidFill>
                          <a:effectLst/>
                          <a:latin typeface="微软雅黑" panose="020B0503020204020204" pitchFamily="34" charset="-122"/>
                          <a:ea typeface="微软雅黑" panose="020B0503020204020204" pitchFamily="34" charset="-122"/>
                        </a:rPr>
                      </a:br>
                      <a:r>
                        <a:rPr lang="en-US" sz="1400" dirty="0">
                          <a:solidFill>
                            <a:srgbClr val="000000"/>
                          </a:solidFill>
                          <a:effectLst/>
                          <a:latin typeface="微软雅黑" panose="020B0503020204020204" pitchFamily="34" charset="-122"/>
                          <a:ea typeface="微软雅黑" panose="020B0503020204020204" pitchFamily="34" charset="-122"/>
                        </a:rPr>
                        <a:t>OceanStor_V3</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085317706"/>
                  </a:ext>
                </a:extLst>
              </a:tr>
            </a:tbl>
          </a:graphicData>
        </a:graphic>
      </p:graphicFrame>
      <p:sp>
        <p:nvSpPr>
          <p:cNvPr id="4" name="文本框 3">
            <a:extLst>
              <a:ext uri="{FF2B5EF4-FFF2-40B4-BE49-F238E27FC236}">
                <a16:creationId xmlns:a16="http://schemas.microsoft.com/office/drawing/2014/main" id="{1449333B-5F69-FA17-B9F3-D0811D4FE421}"/>
              </a:ext>
            </a:extLst>
          </p:cNvPr>
          <p:cNvSpPr txBox="1"/>
          <p:nvPr/>
        </p:nvSpPr>
        <p:spPr>
          <a:xfrm>
            <a:off x="1116565" y="977385"/>
            <a:ext cx="10025335" cy="3578993"/>
          </a:xfrm>
          <a:prstGeom prst="rect">
            <a:avLst/>
          </a:prstGeom>
          <a:noFill/>
        </p:spPr>
        <p:txBody>
          <a:bodyPr wrap="square">
            <a:spAutoFit/>
          </a:bodyPr>
          <a:lstStyle/>
          <a:p>
            <a:pPr marL="342900" lvl="0" indent="-342900" algn="just">
              <a:lnSpc>
                <a:spcPct val="200000"/>
              </a:lnSpc>
              <a:buFont typeface="+mj-lt"/>
              <a:buAutoNum type="arabicParenR"/>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Virtualization module – job Center: Modify backup policies without stopping jobs; changes take effect in next backup.</a:t>
            </a:r>
          </a:p>
          <a:p>
            <a:pPr marL="342900" lvl="0" indent="-342900" algn="just">
              <a:lnSpc>
                <a:spcPct val="200000"/>
              </a:lnSpc>
              <a:buFont typeface="+mj-lt"/>
              <a:buAutoNum type="arabicParenR"/>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VM filter: Support multiple conditions for include/exclude. </a:t>
            </a:r>
          </a:p>
          <a:p>
            <a:pPr marL="342900" lvl="0" indent="-342900" algn="just">
              <a:lnSpc>
                <a:spcPct val="200000"/>
              </a:lnSpc>
              <a:buFont typeface="+mj-lt"/>
              <a:buAutoNum type="arabicParenR"/>
            </a:pPr>
            <a:r>
              <a:rPr lang="en-US" altLang="zh-CN" sz="1600" dirty="0"/>
              <a:t>Hyper‑V: Added instant restore to DR drill platform (migration back to original platform not supported yet).</a:t>
            </a:r>
          </a:p>
          <a:p>
            <a:pPr marL="342900" indent="-342900" algn="just">
              <a:lnSpc>
                <a:spcPct val="200000"/>
              </a:lnSpc>
              <a:buFont typeface="+mj-lt"/>
              <a:buAutoNum type="arabicParenR"/>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Support for Lenovo AIO.</a:t>
            </a:r>
          </a:p>
          <a:p>
            <a:pPr marL="342900" indent="-342900" algn="just">
              <a:lnSpc>
                <a:spcPct val="200000"/>
              </a:lnSpc>
              <a:buFont typeface="+mj-lt"/>
              <a:buAutoNum type="arabicParenR"/>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Support for Huawei Cloud Stack (HCS).</a:t>
            </a:r>
          </a:p>
        </p:txBody>
      </p:sp>
    </p:spTree>
    <p:custDataLst>
      <p:tags r:id="rId1"/>
    </p:custDataLst>
    <p:extLst>
      <p:ext uri="{BB962C8B-B14F-4D97-AF65-F5344CB8AC3E}">
        <p14:creationId xmlns:p14="http://schemas.microsoft.com/office/powerpoint/2010/main" val="2421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1.1 VMware Expansion</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p>
        </p:txBody>
      </p:sp>
      <p:sp>
        <p:nvSpPr>
          <p:cNvPr id="10" name="矩形 9"/>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a:extLst>
              <a:ext uri="{FF2B5EF4-FFF2-40B4-BE49-F238E27FC236}">
                <a16:creationId xmlns:a16="http://schemas.microsoft.com/office/drawing/2014/main" id="{E7FACE6B-7D30-574A-BED3-5934BE615948}"/>
              </a:ext>
            </a:extLst>
          </p:cNvPr>
          <p:cNvSpPr txBox="1"/>
          <p:nvPr/>
        </p:nvSpPr>
        <p:spPr>
          <a:xfrm>
            <a:off x="470160" y="4439178"/>
            <a:ext cx="6023764" cy="120302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b="1" dirty="0">
                <a:solidFill>
                  <a:srgbClr val="18BCC6"/>
                </a:solidFill>
              </a:rPr>
              <a:t>Asynchronous Transmission</a:t>
            </a:r>
            <a:endParaRPr lang="en-US" altLang="zh-CN" b="1" dirty="0">
              <a:solidFill>
                <a:srgbClr val="18BCC6"/>
              </a:solidFill>
              <a:latin typeface="微软雅黑" panose="020B0503020204020204" pitchFamily="34" charset="-122"/>
              <a:ea typeface="微软雅黑" panose="020B0503020204020204" pitchFamily="34" charset="-122"/>
              <a:cs typeface="Cascadia Code" panose="020B0609020000020004" pitchFamily="49" charset="0"/>
            </a:endParaRPr>
          </a:p>
          <a:p>
            <a:pPr>
              <a:lnSpc>
                <a:spcPct val="150000"/>
              </a:lnSpc>
            </a:pPr>
            <a:r>
              <a:rPr lang="en-US" altLang="zh-CN" sz="1600" b="0" i="0" dirty="0">
                <a:solidFill>
                  <a:srgbClr val="1F1F1F"/>
                </a:solidFill>
                <a:effectLst/>
                <a:latin typeface="微软雅黑" panose="020B0503020204020204" pitchFamily="34" charset="-122"/>
                <a:ea typeface="微软雅黑" panose="020B0503020204020204" pitchFamily="34" charset="-122"/>
                <a:cs typeface="Cascadia Code" panose="020B0609020000020004" pitchFamily="49" charset="0"/>
              </a:rPr>
              <a:t> </a:t>
            </a:r>
            <a:r>
              <a:rPr lang="en-US" altLang="zh-CN" sz="1600" dirty="0"/>
              <a:t>Available for VMware 6.7+, NBD/NBDSSL mode; improves transfer speed. Disabled by default.</a:t>
            </a:r>
            <a:endParaRPr lang="en-US" altLang="zh-CN" sz="1600" dirty="0">
              <a:solidFill>
                <a:srgbClr val="1F1F1F"/>
              </a:solidFill>
              <a:highlight>
                <a:srgbClr val="C0C0C0"/>
              </a:highlight>
              <a:latin typeface="微软雅黑" panose="020B0503020204020204" pitchFamily="34" charset="-122"/>
              <a:ea typeface="微软雅黑" panose="020B0503020204020204" pitchFamily="34" charset="-122"/>
              <a:cs typeface="Cascadia Code" panose="020B0609020000020004" pitchFamily="49" charset="0"/>
            </a:endParaRPr>
          </a:p>
        </p:txBody>
      </p:sp>
      <p:sp>
        <p:nvSpPr>
          <p:cNvPr id="7" name="文本框 6">
            <a:extLst>
              <a:ext uri="{FF2B5EF4-FFF2-40B4-BE49-F238E27FC236}">
                <a16:creationId xmlns:a16="http://schemas.microsoft.com/office/drawing/2014/main" id="{37CF3FFE-0662-B7C6-71B0-7EB86B508413}"/>
              </a:ext>
            </a:extLst>
          </p:cNvPr>
          <p:cNvSpPr txBox="1"/>
          <p:nvPr/>
        </p:nvSpPr>
        <p:spPr>
          <a:xfrm>
            <a:off x="470160" y="919952"/>
            <a:ext cx="11517523" cy="304968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dirty="0"/>
              <a:t>Source‑side Compression</a:t>
            </a:r>
          </a:p>
          <a:p>
            <a:pPr>
              <a:lnSpc>
                <a:spcPct val="150000"/>
              </a:lnSpc>
            </a:pPr>
            <a:r>
              <a:rPr lang="en-US" altLang="zh-CN" sz="1600" dirty="0"/>
              <a:t>Available for vSphere 6.5+, NBD/NBDSSL mode; compresses data at source to reduce network traffic and speed up backups.</a:t>
            </a:r>
          </a:p>
          <a:p>
            <a:pPr>
              <a:lnSpc>
                <a:spcPct val="150000"/>
              </a:lnSpc>
            </a:pPr>
            <a:r>
              <a:rPr lang="en-US" altLang="zh-CN" sz="1600" dirty="0">
                <a:solidFill>
                  <a:srgbClr val="1F1F1F"/>
                </a:solidFill>
                <a:latin typeface="微软雅黑" panose="020B0503020204020204" pitchFamily="34" charset="-122"/>
                <a:ea typeface="微软雅黑" panose="020B0503020204020204" pitchFamily="34" charset="-122"/>
                <a:cs typeface="Cascadia Code" panose="020B0609020000020004" pitchFamily="49" charset="0"/>
              </a:rPr>
              <a:t>Compression</a:t>
            </a:r>
            <a:r>
              <a:rPr lang="zh-CN" altLang="en-US" sz="1600" dirty="0">
                <a:solidFill>
                  <a:srgbClr val="1F1F1F"/>
                </a:solidFill>
                <a:latin typeface="微软雅黑" panose="020B0503020204020204" pitchFamily="34" charset="-122"/>
                <a:ea typeface="微软雅黑" panose="020B0503020204020204" pitchFamily="34" charset="-122"/>
                <a:cs typeface="Cascadia Code" panose="020B0609020000020004" pitchFamily="49" charset="0"/>
              </a:rPr>
              <a:t> </a:t>
            </a:r>
            <a:r>
              <a:rPr lang="en-US" altLang="zh-CN" sz="1600" dirty="0">
                <a:solidFill>
                  <a:srgbClr val="1F1F1F"/>
                </a:solidFill>
                <a:latin typeface="微软雅黑" panose="020B0503020204020204" pitchFamily="34" charset="-122"/>
                <a:ea typeface="微软雅黑" panose="020B0503020204020204" pitchFamily="34" charset="-122"/>
                <a:cs typeface="Cascadia Code" panose="020B0609020000020004" pitchFamily="49" charset="0"/>
              </a:rPr>
              <a:t>Method</a:t>
            </a:r>
            <a:r>
              <a:rPr lang="zh-CN" altLang="en-US" sz="1600" dirty="0">
                <a:solidFill>
                  <a:srgbClr val="1F1F1F"/>
                </a:solidFill>
                <a:latin typeface="微软雅黑" panose="020B0503020204020204" pitchFamily="34" charset="-122"/>
                <a:ea typeface="微软雅黑" panose="020B0503020204020204" pitchFamily="34" charset="-122"/>
                <a:cs typeface="Cascadia Code" panose="020B0609020000020004" pitchFamily="49" charset="0"/>
              </a:rPr>
              <a:t>：</a:t>
            </a:r>
            <a:endParaRPr lang="en-US" altLang="zh-CN" sz="1600" b="0" i="0" dirty="0">
              <a:solidFill>
                <a:srgbClr val="1F1F1F"/>
              </a:solidFill>
              <a:effectLst/>
              <a:latin typeface="微软雅黑" panose="020B0503020204020204" pitchFamily="34" charset="-122"/>
              <a:ea typeface="微软雅黑" panose="020B0503020204020204" pitchFamily="34" charset="-122"/>
              <a:cs typeface="Cascadia Code" panose="020B0609020000020004" pitchFamily="49" charset="0"/>
            </a:endParaRPr>
          </a:p>
          <a:p>
            <a:pPr>
              <a:lnSpc>
                <a:spcPct val="150000"/>
              </a:lnSpc>
            </a:pPr>
            <a:r>
              <a:rPr lang="en-US" altLang="zh-CN" sz="1600" b="1" dirty="0" err="1">
                <a:solidFill>
                  <a:srgbClr val="1F1F1F"/>
                </a:solidFill>
                <a:latin typeface="微软雅黑" panose="020B0503020204020204" pitchFamily="34" charset="-122"/>
                <a:ea typeface="微软雅黑" panose="020B0503020204020204" pitchFamily="34" charset="-122"/>
                <a:cs typeface="Cascadia Code" panose="020B0609020000020004" pitchFamily="49" charset="0"/>
              </a:rPr>
              <a:t>fastlz</a:t>
            </a:r>
            <a:r>
              <a:rPr lang="en-US" altLang="zh-CN" sz="1600" b="1" dirty="0">
                <a:solidFill>
                  <a:srgbClr val="1F1F1F"/>
                </a:solidFill>
                <a:latin typeface="微软雅黑" panose="020B0503020204020204" pitchFamily="34" charset="-122"/>
                <a:ea typeface="微软雅黑" panose="020B0503020204020204" pitchFamily="34" charset="-122"/>
                <a:cs typeface="Cascadia Code" panose="020B0609020000020004" pitchFamily="49" charset="0"/>
              </a:rPr>
              <a:t>: </a:t>
            </a:r>
            <a:r>
              <a:rPr lang="en-US" altLang="zh-CN" sz="1600" dirty="0">
                <a:solidFill>
                  <a:srgbClr val="1F1F1F"/>
                </a:solidFill>
                <a:latin typeface="微软雅黑" panose="020B0503020204020204" pitchFamily="34" charset="-122"/>
                <a:ea typeface="微软雅黑" panose="020B0503020204020204" pitchFamily="34" charset="-122"/>
                <a:cs typeface="Cascadia Code" panose="020B0609020000020004" pitchFamily="49" charset="0"/>
              </a:rPr>
              <a:t>Prioritizes speed, low memory, ~10% backup speed boost.</a:t>
            </a:r>
            <a:endParaRPr lang="en-US" altLang="zh-CN" sz="1600" i="0" dirty="0">
              <a:solidFill>
                <a:srgbClr val="1F1F1F"/>
              </a:solidFill>
              <a:effectLst/>
              <a:latin typeface="微软雅黑" panose="020B0503020204020204" pitchFamily="34" charset="-122"/>
              <a:ea typeface="微软雅黑" panose="020B0503020204020204" pitchFamily="34" charset="-122"/>
              <a:cs typeface="Cascadia Code" panose="020B0609020000020004" pitchFamily="49" charset="0"/>
            </a:endParaRPr>
          </a:p>
          <a:p>
            <a:pPr>
              <a:lnSpc>
                <a:spcPct val="150000"/>
              </a:lnSpc>
            </a:pPr>
            <a:r>
              <a:rPr lang="en-US" altLang="zh-CN" sz="1600" b="1" dirty="0" err="1"/>
              <a:t>zlib</a:t>
            </a:r>
            <a:r>
              <a:rPr lang="en-US" altLang="zh-CN" sz="1600" dirty="0"/>
              <a:t>: Prioritizes compression ratio; slightly slower but saves much bandwidth.</a:t>
            </a:r>
          </a:p>
          <a:p>
            <a:pPr>
              <a:lnSpc>
                <a:spcPct val="150000"/>
              </a:lnSpc>
            </a:pPr>
            <a:r>
              <a:rPr lang="en-US" altLang="zh-CN" sz="1600" b="1" dirty="0" err="1"/>
              <a:t>skipz</a:t>
            </a:r>
            <a:r>
              <a:rPr lang="en-US" altLang="zh-CN" sz="1600" dirty="0"/>
              <a:t>: For regularly changing data; performance between </a:t>
            </a:r>
            <a:r>
              <a:rPr lang="en-US" altLang="zh-CN" sz="1600" dirty="0" err="1"/>
              <a:t>fastlz</a:t>
            </a:r>
            <a:r>
              <a:rPr lang="en-US" altLang="zh-CN" sz="1600" dirty="0"/>
              <a:t> and </a:t>
            </a:r>
            <a:r>
              <a:rPr lang="en-US" altLang="zh-CN" sz="1600" dirty="0" err="1"/>
              <a:t>zlib</a:t>
            </a:r>
            <a:r>
              <a:rPr lang="en-US" altLang="zh-CN" sz="1600" dirty="0"/>
              <a:t>; little benefit for random data and normal backup.</a:t>
            </a:r>
          </a:p>
        </p:txBody>
      </p:sp>
      <p:pic>
        <p:nvPicPr>
          <p:cNvPr id="14" name="图片 13">
            <a:extLst>
              <a:ext uri="{FF2B5EF4-FFF2-40B4-BE49-F238E27FC236}">
                <a16:creationId xmlns:a16="http://schemas.microsoft.com/office/drawing/2014/main" id="{EF31FF0A-78CF-A08A-0D28-42BA0740988B}"/>
              </a:ext>
            </a:extLst>
          </p:cNvPr>
          <p:cNvPicPr>
            <a:picLocks noChangeAspect="1"/>
          </p:cNvPicPr>
          <p:nvPr/>
        </p:nvPicPr>
        <p:blipFill>
          <a:blip r:embed="rId4"/>
          <a:stretch>
            <a:fillRect/>
          </a:stretch>
        </p:blipFill>
        <p:spPr>
          <a:xfrm>
            <a:off x="6616992" y="3746911"/>
            <a:ext cx="4759845" cy="2818103"/>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68135" y="242875"/>
            <a:ext cx="4715383" cy="49149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1.2 VMware Expansion</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p>
        </p:txBody>
      </p:sp>
      <p:sp>
        <p:nvSpPr>
          <p:cNvPr id="10" name="矩形 9"/>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pic>
        <p:nvPicPr>
          <p:cNvPr id="7" name="图片 6">
            <a:extLst>
              <a:ext uri="{FF2B5EF4-FFF2-40B4-BE49-F238E27FC236}">
                <a16:creationId xmlns:a16="http://schemas.microsoft.com/office/drawing/2014/main" id="{88075348-EA02-3F17-E0EC-1C5A1A60CE9E}"/>
              </a:ext>
            </a:extLst>
          </p:cNvPr>
          <p:cNvPicPr>
            <a:picLocks noChangeAspect="1"/>
          </p:cNvPicPr>
          <p:nvPr/>
        </p:nvPicPr>
        <p:blipFill>
          <a:blip r:embed="rId4"/>
          <a:stretch>
            <a:fillRect/>
          </a:stretch>
        </p:blipFill>
        <p:spPr>
          <a:xfrm>
            <a:off x="789266" y="2374707"/>
            <a:ext cx="10454906" cy="460568"/>
          </a:xfrm>
          <a:prstGeom prst="rect">
            <a:avLst/>
          </a:prstGeom>
        </p:spPr>
      </p:pic>
      <p:sp>
        <p:nvSpPr>
          <p:cNvPr id="6" name="文本框 5">
            <a:extLst>
              <a:ext uri="{FF2B5EF4-FFF2-40B4-BE49-F238E27FC236}">
                <a16:creationId xmlns:a16="http://schemas.microsoft.com/office/drawing/2014/main" id="{8B29522F-7709-6F94-D4D2-45A64C95E303}"/>
              </a:ext>
            </a:extLst>
          </p:cNvPr>
          <p:cNvSpPr txBox="1"/>
          <p:nvPr/>
        </p:nvSpPr>
        <p:spPr>
          <a:xfrm>
            <a:off x="672307" y="1226302"/>
            <a:ext cx="8524855" cy="128990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b="1" dirty="0">
                <a:solidFill>
                  <a:srgbClr val="18BCC6"/>
                </a:solidFill>
              </a:rPr>
              <a:t>Virtualization Scan Optimization(adding virtualization centers) </a:t>
            </a:r>
            <a:r>
              <a:rPr lang="zh-CN" altLang="en-US" b="1" dirty="0">
                <a:solidFill>
                  <a:srgbClr val="18BCC6"/>
                </a:solidFill>
                <a:latin typeface="微软雅黑" panose="020B0503020204020204" pitchFamily="34" charset="-122"/>
                <a:ea typeface="微软雅黑" panose="020B0503020204020204" pitchFamily="34" charset="-122"/>
                <a:cs typeface="Cascadia Code" panose="020B0609020000020004" pitchFamily="49" charset="0"/>
              </a:rPr>
              <a:t>：</a:t>
            </a:r>
            <a:r>
              <a:rPr lang="en-US" altLang="zh-CN" b="1" dirty="0"/>
              <a:t> greatly reduces full scan time.</a:t>
            </a:r>
          </a:p>
          <a:p>
            <a:pPr marL="285750" indent="-285750">
              <a:lnSpc>
                <a:spcPct val="150000"/>
              </a:lnSpc>
              <a:buFont typeface="Wingdings" panose="05000000000000000000" pitchFamily="2" charset="2"/>
              <a:buChar char="Ø"/>
            </a:pPr>
            <a:endParaRPr lang="en-US" altLang="zh-CN" sz="1800" b="1" dirty="0">
              <a:solidFill>
                <a:srgbClr val="18BCC6"/>
              </a:solidFill>
              <a:latin typeface="微软雅黑" panose="020B0503020204020204" pitchFamily="34" charset="-122"/>
              <a:ea typeface="微软雅黑" panose="020B0503020204020204" pitchFamily="34" charset="-122"/>
              <a:cs typeface="Cascadia Code" panose="020B0609020000020004" pitchFamily="49" charset="0"/>
            </a:endParaRPr>
          </a:p>
        </p:txBody>
      </p:sp>
      <p:graphicFrame>
        <p:nvGraphicFramePr>
          <p:cNvPr id="4" name="表格 3">
            <a:extLst>
              <a:ext uri="{FF2B5EF4-FFF2-40B4-BE49-F238E27FC236}">
                <a16:creationId xmlns:a16="http://schemas.microsoft.com/office/drawing/2014/main" id="{C2D58924-16CE-F5F9-C8B9-6A75376E2C78}"/>
              </a:ext>
            </a:extLst>
          </p:cNvPr>
          <p:cNvGraphicFramePr>
            <a:graphicFrameLocks noGrp="1"/>
          </p:cNvGraphicFramePr>
          <p:nvPr>
            <p:extLst>
              <p:ext uri="{D42A27DB-BD31-4B8C-83A1-F6EECF244321}">
                <p14:modId xmlns:p14="http://schemas.microsoft.com/office/powerpoint/2010/main" val="2316804787"/>
              </p:ext>
            </p:extLst>
          </p:nvPr>
        </p:nvGraphicFramePr>
        <p:xfrm>
          <a:off x="789264" y="3020379"/>
          <a:ext cx="10454905" cy="1585946"/>
        </p:xfrm>
        <a:graphic>
          <a:graphicData uri="http://schemas.openxmlformats.org/drawingml/2006/table">
            <a:tbl>
              <a:tblPr/>
              <a:tblGrid>
                <a:gridCol w="4605599">
                  <a:extLst>
                    <a:ext uri="{9D8B030D-6E8A-4147-A177-3AD203B41FA5}">
                      <a16:colId xmlns:a16="http://schemas.microsoft.com/office/drawing/2014/main" val="3548085147"/>
                    </a:ext>
                  </a:extLst>
                </a:gridCol>
                <a:gridCol w="5849306">
                  <a:extLst>
                    <a:ext uri="{9D8B030D-6E8A-4147-A177-3AD203B41FA5}">
                      <a16:colId xmlns:a16="http://schemas.microsoft.com/office/drawing/2014/main" val="3237725554"/>
                    </a:ext>
                  </a:extLst>
                </a:gridCol>
              </a:tblGrid>
              <a:tr h="398752">
                <a:tc>
                  <a:txBody>
                    <a:bodyPr/>
                    <a:lstStyle/>
                    <a:p>
                      <a:pPr algn="ctr" fontAlgn="ctr" latinLnBrk="0"/>
                      <a:r>
                        <a:rPr lang="en-US" altLang="zh-CN" sz="1600" dirty="0"/>
                        <a:t>Test Environment: 1,300+ VMs</a:t>
                      </a:r>
                      <a:endParaRPr lang="zh-CN" altLang="en-US" sz="16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DEF2F6"/>
                    </a:solidFill>
                  </a:tcPr>
                </a:tc>
                <a:tc>
                  <a:txBody>
                    <a:bodyPr/>
                    <a:lstStyle/>
                    <a:p>
                      <a:pPr algn="ctr" fontAlgn="ctr" latinLnBrk="0"/>
                      <a:r>
                        <a:rPr lang="en-US" altLang="zh-CN" sz="1600" dirty="0"/>
                        <a:t>Time to Add VMware</a:t>
                      </a:r>
                      <a:endParaRPr lang="zh-CN" altLang="en-US" sz="16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DEF2F6"/>
                    </a:solidFill>
                  </a:tcPr>
                </a:tc>
                <a:extLst>
                  <a:ext uri="{0D108BD9-81ED-4DB2-BD59-A6C34878D82A}">
                    <a16:rowId xmlns:a16="http://schemas.microsoft.com/office/drawing/2014/main" val="931210903"/>
                  </a:ext>
                </a:extLst>
              </a:tr>
              <a:tr h="398752">
                <a:tc>
                  <a:txBody>
                    <a:bodyPr/>
                    <a:lstStyle/>
                    <a:p>
                      <a:pPr algn="ctr" fontAlgn="ctr" latinLnBrk="0"/>
                      <a:r>
                        <a:rPr lang="en-US" altLang="zh-CN" sz="1600" dirty="0">
                          <a:solidFill>
                            <a:srgbClr val="000000"/>
                          </a:solidFill>
                          <a:effectLst/>
                          <a:latin typeface="微软雅黑" panose="020B0503020204020204" pitchFamily="34" charset="-122"/>
                          <a:ea typeface="微软雅黑" panose="020B0503020204020204" pitchFamily="34" charset="-122"/>
                        </a:rPr>
                        <a:t>V8.1</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DEF2F6"/>
                    </a:solidFill>
                  </a:tcPr>
                </a:tc>
                <a:tc>
                  <a:txBody>
                    <a:bodyPr/>
                    <a:lstStyle/>
                    <a:p>
                      <a:pPr algn="ctr" fontAlgn="ctr" latinLnBrk="0"/>
                      <a:r>
                        <a:rPr lang="en-US" sz="1600" dirty="0">
                          <a:solidFill>
                            <a:srgbClr val="000000"/>
                          </a:solidFill>
                          <a:effectLst/>
                          <a:latin typeface="微软雅黑" panose="020B0503020204020204" pitchFamily="34" charset="-122"/>
                          <a:ea typeface="微软雅黑" panose="020B0503020204020204" pitchFamily="34" charset="-122"/>
                        </a:rPr>
                        <a:t>4 mins</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DEF2F6"/>
                    </a:solidFill>
                  </a:tcPr>
                </a:tc>
                <a:extLst>
                  <a:ext uri="{0D108BD9-81ED-4DB2-BD59-A6C34878D82A}">
                    <a16:rowId xmlns:a16="http://schemas.microsoft.com/office/drawing/2014/main" val="3595433026"/>
                  </a:ext>
                </a:extLst>
              </a:tr>
              <a:tr h="398752">
                <a:tc>
                  <a:txBody>
                    <a:bodyPr/>
                    <a:lstStyle/>
                    <a:p>
                      <a:pPr algn="ctr" fontAlgn="ctr" latinLnBrk="0"/>
                      <a:r>
                        <a:rPr lang="en-US" altLang="zh-CN" sz="1600" b="1" dirty="0">
                          <a:solidFill>
                            <a:srgbClr val="000000"/>
                          </a:solidFill>
                          <a:effectLst/>
                          <a:latin typeface="微软雅黑" panose="020B0503020204020204" pitchFamily="34" charset="-122"/>
                          <a:ea typeface="微软雅黑" panose="020B0503020204020204" pitchFamily="34" charset="-122"/>
                        </a:rPr>
                        <a:t>V9.0</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DEF2F6"/>
                    </a:solidFill>
                  </a:tcPr>
                </a:tc>
                <a:tc>
                  <a:txBody>
                    <a:bodyPr/>
                    <a:lstStyle/>
                    <a:p>
                      <a:pPr algn="ctr" fontAlgn="ctr" latinLnBrk="0"/>
                      <a:r>
                        <a:rPr lang="en-US" sz="1600" dirty="0">
                          <a:solidFill>
                            <a:srgbClr val="FF0000"/>
                          </a:solidFill>
                          <a:effectLst/>
                          <a:latin typeface="微软雅黑" panose="020B0503020204020204" pitchFamily="34" charset="-122"/>
                          <a:ea typeface="微软雅黑" panose="020B0503020204020204" pitchFamily="34" charset="-122"/>
                        </a:rPr>
                        <a:t>33 s</a:t>
                      </a: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DEF2F6"/>
                    </a:solidFill>
                  </a:tcPr>
                </a:tc>
                <a:extLst>
                  <a:ext uri="{0D108BD9-81ED-4DB2-BD59-A6C34878D82A}">
                    <a16:rowId xmlns:a16="http://schemas.microsoft.com/office/drawing/2014/main" val="2134932165"/>
                  </a:ext>
                </a:extLst>
              </a:tr>
              <a:tr h="389690">
                <a:tc gridSpan="2">
                  <a:txBody>
                    <a:bodyPr/>
                    <a:lstStyle/>
                    <a:p>
                      <a:pPr algn="l" fontAlgn="ctr" latinLnBrk="0"/>
                      <a:r>
                        <a:rPr lang="en-US" altLang="zh-CN" sz="1400" dirty="0" err="1">
                          <a:solidFill>
                            <a:srgbClr val="000000"/>
                          </a:solidFill>
                          <a:effectLst/>
                          <a:latin typeface="微软雅黑" panose="020B0503020204020204" pitchFamily="34" charset="-122"/>
                          <a:ea typeface="微软雅黑" panose="020B0503020204020204" pitchFamily="34" charset="-122"/>
                        </a:rPr>
                        <a:t>ps</a:t>
                      </a:r>
                      <a:r>
                        <a:rPr lang="zh-CN" altLang="en-US" sz="1400" dirty="0">
                          <a:solidFill>
                            <a:srgbClr val="000000"/>
                          </a:solidFill>
                          <a:effectLst/>
                          <a:latin typeface="微软雅黑" panose="020B0503020204020204" pitchFamily="34" charset="-122"/>
                          <a:ea typeface="微软雅黑" panose="020B0503020204020204" pitchFamily="34" charset="-122"/>
                        </a:rPr>
                        <a:t>：</a:t>
                      </a:r>
                      <a:r>
                        <a:rPr lang="en-US" altLang="zh-CN" sz="1400" dirty="0"/>
                        <a:t>Times vary by environment; for reference only.</a:t>
                      </a:r>
                      <a:endParaRPr lang="zh-CN" altLang="en-US" sz="1400" dirty="0">
                        <a:solidFill>
                          <a:srgbClr val="000000"/>
                        </a:solidFill>
                        <a:effectLst/>
                        <a:latin typeface="微软雅黑" panose="020B0503020204020204" pitchFamily="34" charset="-122"/>
                        <a:ea typeface="微软雅黑" panose="020B0503020204020204" pitchFamily="34" charset="-122"/>
                      </a:endParaRPr>
                    </a:p>
                  </a:txBody>
                  <a:tcPr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DEF2F6"/>
                    </a:solidFill>
                  </a:tcPr>
                </a:tc>
                <a:tc hMerge="1">
                  <a:txBody>
                    <a:bodyPr/>
                    <a:lstStyle/>
                    <a:p>
                      <a:endParaRPr lang="zh-CN" altLang="en-US"/>
                    </a:p>
                  </a:txBody>
                  <a:tcPr/>
                </a:tc>
                <a:extLst>
                  <a:ext uri="{0D108BD9-81ED-4DB2-BD59-A6C34878D82A}">
                    <a16:rowId xmlns:a16="http://schemas.microsoft.com/office/drawing/2014/main" val="3965362476"/>
                  </a:ext>
                </a:extLst>
              </a:tr>
            </a:tbl>
          </a:graphicData>
        </a:graphic>
      </p:graphicFrame>
    </p:spTree>
    <p:custDataLst>
      <p:tags r:id="rId1"/>
    </p:custDataLst>
    <p:extLst>
      <p:ext uri="{BB962C8B-B14F-4D97-AF65-F5344CB8AC3E}">
        <p14:creationId xmlns:p14="http://schemas.microsoft.com/office/powerpoint/2010/main" val="333386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68135" y="242875"/>
            <a:ext cx="4715383" cy="491490"/>
          </a:xfrm>
          <a:prstGeom prst="rect">
            <a:avLst/>
          </a:prstGeom>
          <a:noFill/>
        </p:spPr>
        <p:txBody>
          <a:bodyPr wrap="square" rtlCol="0">
            <a:spAutoFit/>
          </a:bodyPr>
          <a:lstStyle/>
          <a:p>
            <a:pPr lvl="0" algn="l">
              <a:buClrTx/>
              <a:buSzTx/>
              <a:buFontTx/>
            </a:pP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1.3 VM</a:t>
            </a:r>
            <a:r>
              <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Filter</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a:extLst>
              <a:ext uri="{FF2B5EF4-FFF2-40B4-BE49-F238E27FC236}">
                <a16:creationId xmlns:a16="http://schemas.microsoft.com/office/drawing/2014/main" id="{8B29522F-7709-6F94-D4D2-45A64C95E303}"/>
              </a:ext>
            </a:extLst>
          </p:cNvPr>
          <p:cNvSpPr txBox="1"/>
          <p:nvPr/>
        </p:nvSpPr>
        <p:spPr>
          <a:xfrm>
            <a:off x="672308" y="878986"/>
            <a:ext cx="7696992" cy="874407"/>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dirty="0">
                <a:solidFill>
                  <a:srgbClr val="18BCC6"/>
                </a:solidFill>
              </a:rPr>
              <a:t>Match by name keyword</a:t>
            </a:r>
          </a:p>
          <a:p>
            <a:pPr marL="285750" indent="-285750">
              <a:lnSpc>
                <a:spcPct val="150000"/>
              </a:lnSpc>
              <a:buFont typeface="Wingdings" panose="05000000000000000000" pitchFamily="2" charset="2"/>
              <a:buChar char="Ø"/>
            </a:pPr>
            <a:r>
              <a:rPr lang="en-US" altLang="zh-CN" dirty="0">
                <a:solidFill>
                  <a:srgbClr val="18BCC6"/>
                </a:solidFill>
              </a:rPr>
              <a:t>Exclude by name keyword</a:t>
            </a:r>
            <a:endParaRPr lang="en-US" altLang="zh-CN" sz="1800" dirty="0">
              <a:solidFill>
                <a:srgbClr val="18BCC6"/>
              </a:solidFill>
              <a:latin typeface="微软雅黑" panose="020B0503020204020204" pitchFamily="34" charset="-122"/>
              <a:ea typeface="微软雅黑" panose="020B0503020204020204" pitchFamily="34" charset="-122"/>
              <a:cs typeface="Cascadia Code" panose="020B0609020000020004" pitchFamily="49" charset="0"/>
            </a:endParaRPr>
          </a:p>
        </p:txBody>
      </p:sp>
      <p:sp>
        <p:nvSpPr>
          <p:cNvPr id="12" name="文本框 11">
            <a:extLst>
              <a:ext uri="{FF2B5EF4-FFF2-40B4-BE49-F238E27FC236}">
                <a16:creationId xmlns:a16="http://schemas.microsoft.com/office/drawing/2014/main" id="{903582AF-8093-8125-39E4-E70115DB8798}"/>
              </a:ext>
            </a:extLst>
          </p:cNvPr>
          <p:cNvSpPr txBox="1"/>
          <p:nvPr/>
        </p:nvSpPr>
        <p:spPr>
          <a:xfrm>
            <a:off x="6287386" y="1086735"/>
            <a:ext cx="5025656" cy="458908"/>
          </a:xfrm>
          <a:prstGeom prst="rect">
            <a:avLst/>
          </a:prstGeom>
          <a:noFill/>
        </p:spPr>
        <p:txBody>
          <a:bodyPr wrap="square">
            <a:spAutoFit/>
          </a:bodyPr>
          <a:lstStyle/>
          <a:p>
            <a:pPr>
              <a:lnSpc>
                <a:spcPct val="150000"/>
              </a:lnSpc>
            </a:pPr>
            <a:r>
              <a:rPr lang="en-US" altLang="zh-CN" dirty="0">
                <a:solidFill>
                  <a:srgbClr val="FF0000"/>
                </a:solidFill>
              </a:rPr>
              <a:t>Support </a:t>
            </a:r>
            <a:r>
              <a:rPr lang="en-US" altLang="zh-CN" b="1" dirty="0">
                <a:solidFill>
                  <a:srgbClr val="FF0000"/>
                </a:solidFill>
              </a:rPr>
              <a:t>multiple keywords</a:t>
            </a:r>
            <a:r>
              <a:rPr lang="en-US" altLang="zh-CN" dirty="0">
                <a:solidFill>
                  <a:srgbClr val="FF0000"/>
                </a:solidFill>
              </a:rPr>
              <a:t> simultaneously</a:t>
            </a:r>
            <a:endParaRPr lang="en-US" altLang="zh-CN" sz="1800" b="1" dirty="0">
              <a:solidFill>
                <a:srgbClr val="FF0000"/>
              </a:solidFill>
              <a:latin typeface="微软雅黑" panose="020B0503020204020204" pitchFamily="34" charset="-122"/>
              <a:ea typeface="微软雅黑" panose="020B0503020204020204" pitchFamily="34" charset="-122"/>
              <a:cs typeface="Cascadia Code" panose="020B0609020000020004" pitchFamily="49" charset="0"/>
            </a:endParaRPr>
          </a:p>
        </p:txBody>
      </p:sp>
      <p:pic>
        <p:nvPicPr>
          <p:cNvPr id="4" name="图片 3">
            <a:extLst>
              <a:ext uri="{FF2B5EF4-FFF2-40B4-BE49-F238E27FC236}">
                <a16:creationId xmlns:a16="http://schemas.microsoft.com/office/drawing/2014/main" id="{3E835688-5C1E-3C53-2898-4252B879E197}"/>
              </a:ext>
            </a:extLst>
          </p:cNvPr>
          <p:cNvPicPr>
            <a:picLocks noChangeAspect="1"/>
          </p:cNvPicPr>
          <p:nvPr/>
        </p:nvPicPr>
        <p:blipFill>
          <a:blip r:embed="rId4"/>
          <a:stretch>
            <a:fillRect/>
          </a:stretch>
        </p:blipFill>
        <p:spPr>
          <a:xfrm>
            <a:off x="1353459" y="1992611"/>
            <a:ext cx="9485081" cy="4099081"/>
          </a:xfrm>
          <a:prstGeom prst="rect">
            <a:avLst/>
          </a:prstGeom>
        </p:spPr>
      </p:pic>
    </p:spTree>
    <p:custDataLst>
      <p:tags r:id="rId1"/>
    </p:custDataLst>
    <p:extLst>
      <p:ext uri="{BB962C8B-B14F-4D97-AF65-F5344CB8AC3E}">
        <p14:creationId xmlns:p14="http://schemas.microsoft.com/office/powerpoint/2010/main" val="289577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68135" y="242875"/>
            <a:ext cx="7076674" cy="523220"/>
          </a:xfrm>
          <a:prstGeom prst="rect">
            <a:avLst/>
          </a:prstGeom>
          <a:noFill/>
        </p:spPr>
        <p:txBody>
          <a:bodyPr wrap="square" rtlCol="0">
            <a:spAutoFit/>
          </a:bodyPr>
          <a:lstStyle/>
          <a:p>
            <a:pPr lvl="0"/>
            <a:r>
              <a:rPr lang="en-US" altLang="zh-CN"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rPr>
              <a:t>2.1 </a:t>
            </a:r>
            <a:r>
              <a:rPr lang="en-US" altLang="zh-CN" sz="2800" dirty="0"/>
              <a:t>Backup Chain Merge Optimization</a:t>
            </a:r>
            <a:endParaRPr lang="zh-CN" altLang="en-US" sz="2600" dirty="0">
              <a:solidFill>
                <a:srgbClr val="0D0D0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9"/>
          <p:cNvSpPr/>
          <p:nvPr/>
        </p:nvSpPr>
        <p:spPr>
          <a:xfrm>
            <a:off x="412561" y="338125"/>
            <a:ext cx="57600" cy="324000"/>
          </a:xfrm>
          <a:prstGeom prst="rect">
            <a:avLst/>
          </a:prstGeom>
          <a:gradFill>
            <a:gsLst>
              <a:gs pos="0">
                <a:srgbClr val="47BFFD"/>
              </a:gs>
              <a:gs pos="100000">
                <a:srgbClr val="1AD6D7"/>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矩形 126"/>
          <p:cNvSpPr/>
          <p:nvPr/>
        </p:nvSpPr>
        <p:spPr>
          <a:xfrm>
            <a:off x="-1602740" y="635"/>
            <a:ext cx="1313180" cy="480060"/>
          </a:xfrm>
          <a:prstGeom prst="rect">
            <a:avLst/>
          </a:prstGeom>
          <a:solidFill>
            <a:srgbClr val="2D7689"/>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1602740" y="709295"/>
            <a:ext cx="1313180" cy="480060"/>
          </a:xfrm>
          <a:prstGeom prst="rect">
            <a:avLst/>
          </a:prstGeom>
          <a:solidFill>
            <a:srgbClr val="18B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5" name="矩形 4"/>
          <p:cNvSpPr/>
          <p:nvPr/>
        </p:nvSpPr>
        <p:spPr>
          <a:xfrm>
            <a:off x="-1602740" y="1417955"/>
            <a:ext cx="1313180" cy="480060"/>
          </a:xfrm>
          <a:prstGeom prst="rect">
            <a:avLst/>
          </a:prstGeom>
          <a:solidFill>
            <a:srgbClr val="3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38" name="矩形 37"/>
          <p:cNvSpPr/>
          <p:nvPr/>
        </p:nvSpPr>
        <p:spPr>
          <a:xfrm>
            <a:off x="-1602740" y="2126615"/>
            <a:ext cx="1313180" cy="480060"/>
          </a:xfrm>
          <a:prstGeom prst="rect">
            <a:avLst/>
          </a:prstGeom>
          <a:solidFill>
            <a:srgbClr val="47BFFD"/>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矩形 42"/>
          <p:cNvSpPr/>
          <p:nvPr/>
        </p:nvSpPr>
        <p:spPr>
          <a:xfrm>
            <a:off x="-1602740" y="2835275"/>
            <a:ext cx="1313180" cy="480060"/>
          </a:xfrm>
          <a:prstGeom prst="rect">
            <a:avLst/>
          </a:prstGeom>
          <a:solidFill>
            <a:srgbClr val="FFE096"/>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4" name="矩形 43"/>
          <p:cNvSpPr/>
          <p:nvPr/>
        </p:nvSpPr>
        <p:spPr>
          <a:xfrm>
            <a:off x="-1602740" y="3543935"/>
            <a:ext cx="1313180" cy="480060"/>
          </a:xfrm>
          <a:prstGeom prst="rect">
            <a:avLst/>
          </a:prstGeom>
          <a:solidFill>
            <a:srgbClr val="D4EE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5" name="矩形 44"/>
          <p:cNvSpPr/>
          <p:nvPr/>
        </p:nvSpPr>
        <p:spPr>
          <a:xfrm>
            <a:off x="-1602740" y="4252595"/>
            <a:ext cx="1313180" cy="480060"/>
          </a:xfrm>
          <a:prstGeom prst="rect">
            <a:avLst/>
          </a:prstGeom>
          <a:solidFill>
            <a:srgbClr val="EAF1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a:cs typeface="微软雅黑" panose="020B0503020204020204" charset="-122"/>
              <a:sym typeface="+mn-ea"/>
            </a:endParaRPr>
          </a:p>
        </p:txBody>
      </p:sp>
      <p:sp>
        <p:nvSpPr>
          <p:cNvPr id="46" name="矩形 45"/>
          <p:cNvSpPr/>
          <p:nvPr/>
        </p:nvSpPr>
        <p:spPr>
          <a:xfrm>
            <a:off x="-1602740" y="4961255"/>
            <a:ext cx="1313180" cy="480060"/>
          </a:xfrm>
          <a:prstGeom prst="rect">
            <a:avLst/>
          </a:prstGeom>
          <a:solidFill>
            <a:srgbClr val="F7FDFF"/>
          </a:solidFill>
          <a:ln>
            <a:solidFill>
              <a:srgbClr val="D4EEF3"/>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900" b="1">
              <a:cs typeface="微软雅黑" panose="020B0503020204020204" charset="-122"/>
              <a:sym typeface="+mn-ea"/>
            </a:endParaRPr>
          </a:p>
        </p:txBody>
      </p:sp>
      <p:sp>
        <p:nvSpPr>
          <p:cNvPr id="49" name="矩形 48"/>
          <p:cNvSpPr/>
          <p:nvPr/>
        </p:nvSpPr>
        <p:spPr>
          <a:xfrm>
            <a:off x="-1602740" y="5669915"/>
            <a:ext cx="1313180" cy="480060"/>
          </a:xfrm>
          <a:prstGeom prst="rect">
            <a:avLst/>
          </a:prstGeom>
          <a:gradFill>
            <a:gsLst>
              <a:gs pos="0">
                <a:srgbClr val="14C6EC"/>
              </a:gs>
              <a:gs pos="100000">
                <a:srgbClr val="1BD7D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gradFill>
                <a:gsLst>
                  <a:gs pos="0">
                    <a:srgbClr val="1AC5D7"/>
                  </a:gs>
                  <a:gs pos="100000">
                    <a:srgbClr val="2CAFF1"/>
                  </a:gs>
                </a:gsLst>
                <a:lin ang="0" scaled="0"/>
              </a:gradFill>
              <a:cs typeface="微软雅黑" panose="020B0503020204020204" charset="-122"/>
              <a:sym typeface="+mn-ea"/>
            </a:endParaRPr>
          </a:p>
        </p:txBody>
      </p:sp>
      <p:sp>
        <p:nvSpPr>
          <p:cNvPr id="50" name="矩形 49"/>
          <p:cNvSpPr/>
          <p:nvPr/>
        </p:nvSpPr>
        <p:spPr>
          <a:xfrm>
            <a:off x="-1602740" y="6378575"/>
            <a:ext cx="1313180" cy="480060"/>
          </a:xfrm>
          <a:prstGeom prst="rect">
            <a:avLst/>
          </a:prstGeom>
          <a:gradFill>
            <a:gsLst>
              <a:gs pos="0">
                <a:srgbClr val="47BFFD"/>
              </a:gs>
              <a:gs pos="100000">
                <a:srgbClr val="1AD6D7"/>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gradFill>
                <a:gsLst>
                  <a:gs pos="0">
                    <a:srgbClr val="1AC5D7"/>
                  </a:gs>
                  <a:gs pos="100000">
                    <a:srgbClr val="2CAFF1"/>
                  </a:gs>
                </a:gsLst>
                <a:lin ang="0" scaled="0"/>
              </a:gra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8CA65F04-E883-72A5-188E-3D725B41F05D}"/>
              </a:ext>
            </a:extLst>
          </p:cNvPr>
          <p:cNvSpPr txBox="1"/>
          <p:nvPr/>
        </p:nvSpPr>
        <p:spPr>
          <a:xfrm>
            <a:off x="631882" y="4272835"/>
            <a:ext cx="6194220" cy="225260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sz="1200" b="1" dirty="0"/>
              <a:t>File locks</a:t>
            </a:r>
            <a:r>
              <a:rPr lang="en-US" altLang="zh-CN" sz="1200" dirty="0"/>
              <a:t>: Read lock (backup/restore/replica) and write lock (merge) are mutually exclusive.</a:t>
            </a:r>
          </a:p>
          <a:p>
            <a:pPr marL="285750" indent="-285750">
              <a:lnSpc>
                <a:spcPct val="200000"/>
              </a:lnSpc>
              <a:buFont typeface="Arial" panose="020B0604020202020204" pitchFamily="34" charset="0"/>
              <a:buChar char="•"/>
            </a:pPr>
            <a:r>
              <a:rPr lang="en-US" altLang="zh-CN" sz="1200" b="1" dirty="0"/>
              <a:t>Backup point merge</a:t>
            </a:r>
            <a:r>
              <a:rPr lang="en-US" altLang="zh-CN" sz="1200" dirty="0"/>
              <a:t>: Only modify bitmap and data files of two merged points; reduces merge time.</a:t>
            </a:r>
          </a:p>
          <a:p>
            <a:pPr marL="285750" indent="-285750">
              <a:lnSpc>
                <a:spcPct val="200000"/>
              </a:lnSpc>
              <a:buFont typeface="Arial" panose="020B0604020202020204" pitchFamily="34" charset="0"/>
              <a:buChar char="•"/>
            </a:pPr>
            <a:r>
              <a:rPr lang="en-US" altLang="zh-CN" sz="1200" b="1" dirty="0"/>
              <a:t>Data merge/delete</a:t>
            </a:r>
            <a:r>
              <a:rPr lang="en-US" altLang="zh-CN" sz="1200" dirty="0"/>
              <a:t>: Asynchronous; page sends message and proceeds; background processing reduces UI wait time.</a:t>
            </a:r>
            <a:endParaRPr lang="en-US" altLang="zh-CN" sz="1200" dirty="0">
              <a:latin typeface="+mn-ea"/>
            </a:endParaRPr>
          </a:p>
        </p:txBody>
      </p:sp>
      <p:graphicFrame>
        <p:nvGraphicFramePr>
          <p:cNvPr id="4" name="表格 3">
            <a:extLst>
              <a:ext uri="{FF2B5EF4-FFF2-40B4-BE49-F238E27FC236}">
                <a16:creationId xmlns:a16="http://schemas.microsoft.com/office/drawing/2014/main" id="{722784F2-2592-6707-8F61-72A958367835}"/>
              </a:ext>
            </a:extLst>
          </p:cNvPr>
          <p:cNvGraphicFramePr>
            <a:graphicFrameLocks noGrp="1"/>
          </p:cNvGraphicFramePr>
          <p:nvPr>
            <p:extLst>
              <p:ext uri="{D42A27DB-BD31-4B8C-83A1-F6EECF244321}">
                <p14:modId xmlns:p14="http://schemas.microsoft.com/office/powerpoint/2010/main" val="3555701927"/>
              </p:ext>
            </p:extLst>
          </p:nvPr>
        </p:nvGraphicFramePr>
        <p:xfrm>
          <a:off x="631882" y="983120"/>
          <a:ext cx="11024206" cy="2908160"/>
        </p:xfrm>
        <a:graphic>
          <a:graphicData uri="http://schemas.openxmlformats.org/drawingml/2006/table">
            <a:tbl>
              <a:tblPr firstRow="1" bandRow="1">
                <a:tableStyleId>{7DF18680-E054-41AD-8BC1-D1AEF772440D}</a:tableStyleId>
              </a:tblPr>
              <a:tblGrid>
                <a:gridCol w="4342217">
                  <a:extLst>
                    <a:ext uri="{9D8B030D-6E8A-4147-A177-3AD203B41FA5}">
                      <a16:colId xmlns:a16="http://schemas.microsoft.com/office/drawing/2014/main" val="1965338529"/>
                    </a:ext>
                  </a:extLst>
                </a:gridCol>
                <a:gridCol w="2297558">
                  <a:extLst>
                    <a:ext uri="{9D8B030D-6E8A-4147-A177-3AD203B41FA5}">
                      <a16:colId xmlns:a16="http://schemas.microsoft.com/office/drawing/2014/main" val="2734460641"/>
                    </a:ext>
                  </a:extLst>
                </a:gridCol>
                <a:gridCol w="4384431">
                  <a:extLst>
                    <a:ext uri="{9D8B030D-6E8A-4147-A177-3AD203B41FA5}">
                      <a16:colId xmlns:a16="http://schemas.microsoft.com/office/drawing/2014/main" val="1830386620"/>
                    </a:ext>
                  </a:extLst>
                </a:gridCol>
              </a:tblGrid>
              <a:tr h="508028">
                <a:tc>
                  <a:txBody>
                    <a:bodyPr/>
                    <a:lstStyle/>
                    <a:p>
                      <a:pPr algn="ctr"/>
                      <a:r>
                        <a:rPr lang="en-US" altLang="zh-CN" sz="1600" dirty="0"/>
                        <a:t>Issue Fixed</a:t>
                      </a:r>
                      <a:endParaRPr lang="zh-CN" altLang="en-US" sz="1600" dirty="0">
                        <a:latin typeface="微软雅黑" panose="020B0503020204020204" pitchFamily="34" charset="-122"/>
                        <a:ea typeface="微软雅黑" panose="020B0503020204020204" pitchFamily="34" charset="-122"/>
                        <a:cs typeface="+mn-ea"/>
                        <a:sym typeface="+mn-lt"/>
                      </a:endParaRPr>
                    </a:p>
                  </a:txBody>
                  <a:tcPr anchor="ctr">
                    <a:solidFill>
                      <a:srgbClr val="2D7689"/>
                    </a:solidFill>
                  </a:tcPr>
                </a:tc>
                <a:tc>
                  <a:txBody>
                    <a:bodyPr/>
                    <a:lstStyle/>
                    <a:p>
                      <a:pPr algn="ctr"/>
                      <a:r>
                        <a:rPr lang="en-US" altLang="zh-CN" sz="1600" dirty="0">
                          <a:latin typeface="微软雅黑" panose="020B0503020204020204" pitchFamily="34" charset="-122"/>
                          <a:ea typeface="微软雅黑" panose="020B0503020204020204" pitchFamily="34" charset="-122"/>
                          <a:cs typeface="+mn-ea"/>
                          <a:sym typeface="+mn-lt"/>
                        </a:rPr>
                        <a:t>8.1</a:t>
                      </a:r>
                      <a:endParaRPr lang="zh-CN" altLang="en-US" sz="1600" dirty="0">
                        <a:latin typeface="微软雅黑" panose="020B0503020204020204" pitchFamily="34" charset="-122"/>
                        <a:ea typeface="微软雅黑" panose="020B0503020204020204" pitchFamily="34" charset="-122"/>
                        <a:cs typeface="+mn-ea"/>
                        <a:sym typeface="+mn-lt"/>
                      </a:endParaRPr>
                    </a:p>
                  </a:txBody>
                  <a:tcPr anchor="ctr">
                    <a:solidFill>
                      <a:srgbClr val="2D7689"/>
                    </a:solidFill>
                  </a:tcPr>
                </a:tc>
                <a:tc>
                  <a:txBody>
                    <a:bodyPr/>
                    <a:lstStyle/>
                    <a:p>
                      <a:pPr algn="ctr"/>
                      <a:r>
                        <a:rPr lang="en-US" altLang="zh-CN" sz="1600" b="1" dirty="0">
                          <a:solidFill>
                            <a:srgbClr val="FF0000"/>
                          </a:solidFill>
                          <a:latin typeface="微软雅黑" panose="020B0503020204020204" pitchFamily="34" charset="-122"/>
                          <a:ea typeface="微软雅黑" panose="020B0503020204020204" pitchFamily="34" charset="-122"/>
                          <a:cs typeface="+mn-ea"/>
                          <a:sym typeface="+mn-lt"/>
                        </a:rPr>
                        <a:t>9.0</a:t>
                      </a:r>
                      <a:endParaRPr lang="zh-CN" altLang="en-US" sz="1600" b="1" dirty="0">
                        <a:solidFill>
                          <a:srgbClr val="FF0000"/>
                        </a:solidFill>
                        <a:latin typeface="微软雅黑" panose="020B0503020204020204" pitchFamily="34" charset="-122"/>
                        <a:ea typeface="微软雅黑" panose="020B0503020204020204" pitchFamily="34" charset="-122"/>
                        <a:cs typeface="+mn-ea"/>
                        <a:sym typeface="+mn-lt"/>
                      </a:endParaRPr>
                    </a:p>
                  </a:txBody>
                  <a:tcPr anchor="ctr">
                    <a:solidFill>
                      <a:srgbClr val="2D7689"/>
                    </a:solidFill>
                  </a:tcPr>
                </a:tc>
                <a:extLst>
                  <a:ext uri="{0D108BD9-81ED-4DB2-BD59-A6C34878D82A}">
                    <a16:rowId xmlns:a16="http://schemas.microsoft.com/office/drawing/2014/main" val="2195987893"/>
                  </a:ext>
                </a:extLst>
              </a:tr>
              <a:tr h="600033">
                <a:tc>
                  <a:txBody>
                    <a:bodyPr/>
                    <a:lstStyle/>
                    <a:p>
                      <a:pPr algn="l"/>
                      <a:r>
                        <a:rPr lang="en-US" altLang="zh-CN" sz="1400" dirty="0"/>
                        <a:t>Data grows after merge; redundant data cannot be reclaimed</a:t>
                      </a:r>
                      <a:endParaRPr lang="zh-CN" altLang="en-US" sz="1400" dirty="0">
                        <a:solidFill>
                          <a:srgbClr val="40404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Unreclaimable</a:t>
                      </a:r>
                      <a:endParaRPr lang="en-US" altLang="zh-CN" sz="1400" dirty="0">
                        <a:solidFill>
                          <a:srgbClr val="40404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0000"/>
                          </a:solidFill>
                        </a:rPr>
                        <a:t>Reclaimable; saves space</a:t>
                      </a:r>
                      <a:endParaRPr lang="zh-CN" altLang="zh-CN" sz="1400" b="0" kern="100" dirty="0">
                        <a:solidFill>
                          <a:srgbClr val="FF0000"/>
                        </a:solidFill>
                        <a:effectLst/>
                        <a:latin typeface="微软雅黑" panose="020B0503020204020204" pitchFamily="34" charset="-122"/>
                        <a:ea typeface="微软雅黑" panose="020B0503020204020204" pitchFamily="34" charset="-122"/>
                        <a:cs typeface="微软雅黑" charset="0"/>
                        <a:sym typeface="+mn-ea"/>
                      </a:endParaRPr>
                    </a:p>
                  </a:txBody>
                  <a:tcPr anchor="ctr">
                    <a:solidFill>
                      <a:srgbClr val="EAF1F4"/>
                    </a:solidFill>
                  </a:tcPr>
                </a:tc>
                <a:extLst>
                  <a:ext uri="{0D108BD9-81ED-4DB2-BD59-A6C34878D82A}">
                    <a16:rowId xmlns:a16="http://schemas.microsoft.com/office/drawing/2014/main" val="1761103296"/>
                  </a:ext>
                </a:extLst>
              </a:tr>
              <a:tr h="600033">
                <a:tc>
                  <a:txBody>
                    <a:bodyPr/>
                    <a:lstStyle/>
                    <a:p>
                      <a:pPr algn="l"/>
                      <a:r>
                        <a:rPr lang="en-US" altLang="zh-CN" sz="1400" dirty="0"/>
                        <a:t>Merge requires updating all dependent point metadata</a:t>
                      </a:r>
                      <a:endParaRPr lang="zh-CN" altLang="en-US" sz="1400" dirty="0">
                        <a:solidFill>
                          <a:srgbClr val="40404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tc>
                  <a:txBody>
                    <a:bodyPr/>
                    <a:lstStyle/>
                    <a:p>
                      <a:pPr algn="ctr"/>
                      <a:r>
                        <a:rPr lang="en-US" altLang="zh-CN" sz="1400" dirty="0"/>
                        <a:t>Slow merge</a:t>
                      </a:r>
                      <a:endParaRPr lang="en-US" altLang="zh-CN" sz="1400" dirty="0">
                        <a:solidFill>
                          <a:srgbClr val="40404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tc>
                  <a:txBody>
                    <a:bodyPr/>
                    <a:lstStyle/>
                    <a:p>
                      <a:pPr algn="ctr"/>
                      <a:r>
                        <a:rPr lang="en-US" altLang="zh-CN" sz="1400" dirty="0">
                          <a:solidFill>
                            <a:srgbClr val="FF0000"/>
                          </a:solidFill>
                        </a:rPr>
                        <a:t>Optimized logic; faster merge</a:t>
                      </a:r>
                      <a:endParaRPr lang="en-US" altLang="zh-CN" sz="1400" b="0" dirty="0">
                        <a:solidFill>
                          <a:srgbClr val="FF000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extLst>
                  <a:ext uri="{0D108BD9-81ED-4DB2-BD59-A6C34878D82A}">
                    <a16:rowId xmlns:a16="http://schemas.microsoft.com/office/drawing/2014/main" val="1391266916"/>
                  </a:ext>
                </a:extLst>
              </a:tr>
              <a:tr h="600033">
                <a:tc>
                  <a:txBody>
                    <a:bodyPr/>
                    <a:lstStyle/>
                    <a:p>
                      <a:pPr algn="l"/>
                      <a:r>
                        <a:rPr lang="en-US" altLang="zh-CN" sz="1400" dirty="0"/>
                        <a:t>Merge abort breaks backup chain</a:t>
                      </a:r>
                      <a:endParaRPr lang="zh-CN" altLang="en-US" sz="1400" dirty="0">
                        <a:solidFill>
                          <a:srgbClr val="40404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tc>
                  <a:txBody>
                    <a:bodyPr/>
                    <a:lstStyle/>
                    <a:p>
                      <a:pPr algn="ctr"/>
                      <a:r>
                        <a:rPr lang="en-US" altLang="zh-CN" sz="1400" dirty="0"/>
                        <a:t>Chain unusable</a:t>
                      </a:r>
                      <a:endParaRPr lang="en-US" altLang="zh-CN" sz="1400" dirty="0">
                        <a:solidFill>
                          <a:srgbClr val="40404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0000"/>
                          </a:solidFill>
                        </a:rPr>
                        <a:t>Robust error handling; chain remains usable</a:t>
                      </a:r>
                      <a:endParaRPr lang="en-US" altLang="zh-CN" sz="1400" b="0" dirty="0">
                        <a:solidFill>
                          <a:srgbClr val="FF000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extLst>
                  <a:ext uri="{0D108BD9-81ED-4DB2-BD59-A6C34878D82A}">
                    <a16:rowId xmlns:a16="http://schemas.microsoft.com/office/drawing/2014/main" val="2442356266"/>
                  </a:ext>
                </a:extLst>
              </a:tr>
              <a:tr h="600033">
                <a:tc gridSpan="3">
                  <a:txBody>
                    <a:bodyPr/>
                    <a:lstStyle/>
                    <a:p>
                      <a:pPr algn="l"/>
                      <a:r>
                        <a:rPr lang="en-US" altLang="zh-CN" sz="1400" dirty="0">
                          <a:solidFill>
                            <a:srgbClr val="404040"/>
                          </a:solidFill>
                          <a:latin typeface="微软雅黑" panose="020B0503020204020204" pitchFamily="34" charset="-122"/>
                          <a:ea typeface="微软雅黑" panose="020B0503020204020204" pitchFamily="34" charset="-122"/>
                          <a:cs typeface="+mn-ea"/>
                          <a:sym typeface="+mn-lt"/>
                        </a:rPr>
                        <a:t>PS</a:t>
                      </a:r>
                      <a:r>
                        <a:rPr lang="zh-CN" altLang="en-US" sz="1400" dirty="0">
                          <a:solidFill>
                            <a:srgbClr val="404040"/>
                          </a:solidFill>
                          <a:latin typeface="微软雅黑" panose="020B0503020204020204" pitchFamily="34" charset="-122"/>
                          <a:ea typeface="微软雅黑" panose="020B0503020204020204" pitchFamily="34" charset="-122"/>
                          <a:cs typeface="+mn-ea"/>
                          <a:sym typeface="+mn-lt"/>
                        </a:rPr>
                        <a:t>：</a:t>
                      </a:r>
                      <a:r>
                        <a:rPr lang="en-US" altLang="zh-CN" sz="1400" dirty="0"/>
                        <a:t>Only applies to cloud and full‑machine permanent incremental backups; file‑level permanent incremental is different.</a:t>
                      </a:r>
                      <a:endParaRPr lang="zh-CN" altLang="en-US" sz="1400" dirty="0">
                        <a:solidFill>
                          <a:srgbClr val="404040"/>
                        </a:solidFill>
                        <a:latin typeface="微软雅黑" panose="020B0503020204020204" pitchFamily="34" charset="-122"/>
                        <a:ea typeface="微软雅黑" panose="020B0503020204020204" pitchFamily="34" charset="-122"/>
                        <a:cs typeface="+mn-ea"/>
                        <a:sym typeface="+mn-lt"/>
                      </a:endParaRPr>
                    </a:p>
                  </a:txBody>
                  <a:tcPr anchor="ctr">
                    <a:solidFill>
                      <a:srgbClr val="EAF1F4"/>
                    </a:solidFill>
                  </a:tcPr>
                </a:tc>
                <a:tc hMerge="1">
                  <a:txBody>
                    <a:bodyPr/>
                    <a:lstStyle/>
                    <a:p>
                      <a:pPr algn="ctr"/>
                      <a:endParaRPr lang="en-US" altLang="zh-CN" sz="1200" dirty="0">
                        <a:solidFill>
                          <a:srgbClr val="404040"/>
                        </a:solidFill>
                        <a:latin typeface="+mn-lt"/>
                        <a:ea typeface="+mn-ea"/>
                        <a:cs typeface="+mn-ea"/>
                        <a:sym typeface="+mn-lt"/>
                      </a:endParaRPr>
                    </a:p>
                  </a:txBody>
                  <a:tcPr anchor="ctr">
                    <a:solidFill>
                      <a:srgbClr val="EAF1F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200" b="0" dirty="0">
                        <a:solidFill>
                          <a:srgbClr val="FF0000"/>
                        </a:solidFill>
                        <a:latin typeface="+mn-lt"/>
                        <a:ea typeface="+mn-ea"/>
                        <a:cs typeface="+mn-ea"/>
                        <a:sym typeface="+mn-lt"/>
                      </a:endParaRPr>
                    </a:p>
                  </a:txBody>
                  <a:tcPr anchor="ctr">
                    <a:solidFill>
                      <a:srgbClr val="EAF1F4"/>
                    </a:solidFill>
                  </a:tcPr>
                </a:tc>
                <a:extLst>
                  <a:ext uri="{0D108BD9-81ED-4DB2-BD59-A6C34878D82A}">
                    <a16:rowId xmlns:a16="http://schemas.microsoft.com/office/drawing/2014/main" val="1148144225"/>
                  </a:ext>
                </a:extLst>
              </a:tr>
            </a:tbl>
          </a:graphicData>
        </a:graphic>
      </p:graphicFrame>
      <p:pic>
        <p:nvPicPr>
          <p:cNvPr id="11" name="图片 10">
            <a:extLst>
              <a:ext uri="{FF2B5EF4-FFF2-40B4-BE49-F238E27FC236}">
                <a16:creationId xmlns:a16="http://schemas.microsoft.com/office/drawing/2014/main" id="{83141E23-EED6-1258-98C7-3CC63FE3B22B}"/>
              </a:ext>
            </a:extLst>
          </p:cNvPr>
          <p:cNvPicPr>
            <a:picLocks noChangeAspect="1"/>
          </p:cNvPicPr>
          <p:nvPr/>
        </p:nvPicPr>
        <p:blipFill>
          <a:blip r:embed="rId4"/>
          <a:stretch>
            <a:fillRect/>
          </a:stretch>
        </p:blipFill>
        <p:spPr>
          <a:xfrm>
            <a:off x="6689887" y="4146108"/>
            <a:ext cx="4676318" cy="2379331"/>
          </a:xfrm>
          <a:prstGeom prst="rect">
            <a:avLst/>
          </a:prstGeom>
        </p:spPr>
      </p:pic>
    </p:spTree>
    <p:custDataLst>
      <p:tags r:id="rId1"/>
    </p:custDataLst>
    <p:extLst>
      <p:ext uri="{BB962C8B-B14F-4D97-AF65-F5344CB8AC3E}">
        <p14:creationId xmlns:p14="http://schemas.microsoft.com/office/powerpoint/2010/main" val="1879359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AyNGFlOTJlNWNhNTg1NWFlMWE1ZGMyMWUxMGRiYz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242.2,&quot;left&quot;:110.8,&quot;top&quot;:173.1,&quot;width&quot;:312.65}"/>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6.xml><?xml version="1.0" encoding="utf-8"?>
<p:tagLst xmlns:a="http://schemas.openxmlformats.org/drawingml/2006/main" xmlns:r="http://schemas.openxmlformats.org/officeDocument/2006/relationships" xmlns:p="http://schemas.openxmlformats.org/presentationml/2006/main">
  <p:tag name="TABLE_ENDDRAG_ORIGIN_RECT" val="810*369"/>
  <p:tag name="TABLE_ENDDRAG_RECT" val="83*108*810*369"/>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TABLE_ENDDRAG_ORIGIN_RECT" val="810*369"/>
  <p:tag name="TABLE_ENDDRAG_RECT" val="83*108*810*369"/>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微软雅黑"/>
        <a:ea typeface="微软雅黑"/>
        <a:cs typeface=""/>
      </a:majorFont>
      <a:minorFont>
        <a:latin typeface="微软雅黑"/>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rgbClr val="FFFFFF"/>
        </a:fillRef>
        <a:effectRef idx="0">
          <a:srgbClr val="FFFFFF"/>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16091</TotalTime>
  <Words>3658</Words>
  <Application>Microsoft Office PowerPoint</Application>
  <PresentationFormat>宽屏</PresentationFormat>
  <Paragraphs>397</Paragraphs>
  <Slides>41</Slides>
  <Notes>32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41</vt:i4>
      </vt:variant>
    </vt:vector>
  </HeadingPairs>
  <TitlesOfParts>
    <vt:vector size="45" baseType="lpstr">
      <vt:lpstr>Wingdings</vt:lpstr>
      <vt:lpstr>微软雅黑</vt:lpstr>
      <vt:lpstr>Arial</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z</dc:creator>
  <cp:lastModifiedBy>Administrator</cp:lastModifiedBy>
  <cp:revision>416</cp:revision>
  <dcterms:created xsi:type="dcterms:W3CDTF">2019-06-19T02:08:00Z</dcterms:created>
  <dcterms:modified xsi:type="dcterms:W3CDTF">2026-05-09T07:26:01Z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3378455EA9984FB88F139A53078D17C8_13</vt:lpwstr>
  </property>
</Properties>
</file>