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notesSlides/notesSlide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7.xml" ContentType="application/vnd.openxmlformats-officedocument.presentationml.tags+xml"/>
  <Override PartName="/ppt/notesSlides/notesSlide1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notesSlides/notesSlide1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notesSlides/notesSlide1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handoutMasterIdLst>
    <p:handoutMasterId r:id="rId46"/>
  </p:handoutMasterIdLst>
  <p:sldIdLst>
    <p:sldId id="367" r:id="rId2"/>
    <p:sldId id="260" r:id="rId3"/>
    <p:sldId id="304" r:id="rId4"/>
    <p:sldId id="289" r:id="rId5"/>
    <p:sldId id="381" r:id="rId6"/>
    <p:sldId id="412" r:id="rId7"/>
    <p:sldId id="392" r:id="rId8"/>
    <p:sldId id="378" r:id="rId9"/>
    <p:sldId id="368" r:id="rId10"/>
    <p:sldId id="374" r:id="rId11"/>
    <p:sldId id="376" r:id="rId12"/>
    <p:sldId id="369" r:id="rId13"/>
    <p:sldId id="413" r:id="rId14"/>
    <p:sldId id="375" r:id="rId15"/>
    <p:sldId id="384" r:id="rId16"/>
    <p:sldId id="377" r:id="rId17"/>
    <p:sldId id="414" r:id="rId18"/>
    <p:sldId id="379" r:id="rId19"/>
    <p:sldId id="382" r:id="rId20"/>
    <p:sldId id="370" r:id="rId21"/>
    <p:sldId id="415" r:id="rId22"/>
    <p:sldId id="387" r:id="rId23"/>
    <p:sldId id="388" r:id="rId24"/>
    <p:sldId id="401" r:id="rId25"/>
    <p:sldId id="416" r:id="rId26"/>
    <p:sldId id="400" r:id="rId27"/>
    <p:sldId id="389" r:id="rId28"/>
    <p:sldId id="390" r:id="rId29"/>
    <p:sldId id="391" r:id="rId30"/>
    <p:sldId id="417" r:id="rId31"/>
    <p:sldId id="394" r:id="rId32"/>
    <p:sldId id="395" r:id="rId33"/>
    <p:sldId id="419" r:id="rId34"/>
    <p:sldId id="418" r:id="rId35"/>
    <p:sldId id="397" r:id="rId36"/>
    <p:sldId id="420" r:id="rId37"/>
    <p:sldId id="396" r:id="rId38"/>
    <p:sldId id="421" r:id="rId39"/>
    <p:sldId id="411" r:id="rId40"/>
    <p:sldId id="422" r:id="rId41"/>
    <p:sldId id="402" r:id="rId42"/>
    <p:sldId id="403" r:id="rId43"/>
    <p:sldId id="357" r:id="rId44"/>
  </p:sldIdLst>
  <p:sldSz cx="12192000" cy="6858000"/>
  <p:notesSz cx="6858000" cy="9144000"/>
  <p:embeddedFontLst>
    <p:embeddedFont>
      <p:font typeface="微软雅黑" panose="020B0503020204020204" pitchFamily="34" charset="-122"/>
      <p:regular r:id="rId47"/>
      <p:bold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6" userDrawn="1">
          <p15:clr>
            <a:srgbClr val="A4A3A4"/>
          </p15:clr>
        </p15:guide>
        <p15:guide id="2" pos="36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BCC6"/>
    <a:srgbClr val="2D7689"/>
    <a:srgbClr val="333F50"/>
    <a:srgbClr val="A2D467"/>
    <a:srgbClr val="B1DD82"/>
    <a:srgbClr val="CDE9AF"/>
    <a:srgbClr val="1AD6D7"/>
    <a:srgbClr val="C4425A"/>
    <a:srgbClr val="B53C42"/>
    <a:srgbClr val="EAF1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00" autoAdjust="0"/>
  </p:normalViewPr>
  <p:slideViewPr>
    <p:cSldViewPr snapToGrid="0" showGuides="1">
      <p:cViewPr varScale="1">
        <p:scale>
          <a:sx n="72" d="100"/>
          <a:sy n="72" d="100"/>
        </p:scale>
        <p:origin x="898" y="58"/>
      </p:cViewPr>
      <p:guideLst>
        <p:guide orient="horz" pos="2326"/>
        <p:guide pos="3641"/>
      </p:guideLst>
    </p:cSldViewPr>
  </p:slideViewPr>
  <p:notesTextViewPr>
    <p:cViewPr>
      <p:scale>
        <a:sx n="75" d="100"/>
        <a:sy n="75" d="100"/>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cs typeface="微软雅黑" panose="020B0503020204020204" charset="-122"/>
              </a:rPr>
              <a:t>2026/6/3</a:t>
            </a:fld>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cs typeface="微软雅黑" panose="020B0503020204020204" charset="-122"/>
              </a:rPr>
              <a:t>‹#›</a:t>
            </a:fld>
            <a:endParaRPr lang="zh-CN" altLang="en-US">
              <a:latin typeface="微软雅黑" panose="020B0503020204020204" charset="-122"/>
              <a:ea typeface="微软雅黑" panose="020B0503020204020204" charset="-122"/>
              <a:cs typeface="微软雅黑" panose="020B050302020402020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cs typeface="微软雅黑" panose="020B0503020204020204" charset="-122"/>
              </a:defRPr>
            </a:lvl1pPr>
          </a:lstStyle>
          <a:p>
            <a:fld id="{D2A48B96-639E-45A3-A0BA-2464DFDB1FAA}" type="datetimeFigureOut">
              <a:rPr lang="zh-CN" altLang="en-US" smtClean="0"/>
              <a:t>2026/6/3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cs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cs typeface="微软雅黑" panose="020B050302020402020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微软雅黑" panose="020B050302020402020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90877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630792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349E0-B7BA-A5F2-BD62-B854B867278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A25D0E1-D305-DF2B-8313-1794982D16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FC933DD-927C-02EC-604A-9B58595B4F1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9508DDF-337D-4F3A-7A2C-1E6DD10CABDE}"/>
              </a:ext>
            </a:extLst>
          </p:cNvPr>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427247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4021889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3119902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422767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962959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AB560-FB65-DEAB-B75B-B16460DC603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E87D0B-CE78-EB77-8E08-7D86032389D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4BED8F3-FD08-0B52-D2C4-987B8D2A899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013CF66-C16C-DB2E-27A3-1CF21B2C9DDF}"/>
              </a:ext>
            </a:extLst>
          </p:cNvPr>
          <p:cNvSpPr>
            <a:spLocks noGrp="1"/>
          </p:cNvSpPr>
          <p:nvPr>
            <p:ph type="sldNum" sz="quarter" idx="5"/>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1107305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E9F6F-A7BB-9E77-7F86-EE810A8FFDC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3C694EC-62ED-9F3D-BD25-D34169481DA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57A199B-FDA2-9907-B787-448A0F6EEA3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26B66E4-14FB-559A-6BF2-15FC816F7A64}"/>
              </a:ext>
            </a:extLst>
          </p:cNvPr>
          <p:cNvSpPr>
            <a:spLocks noGrp="1"/>
          </p:cNvSpPr>
          <p:nvPr>
            <p:ph type="sldNum" sz="quarter" idx="5"/>
          </p:nvPr>
        </p:nvSpPr>
        <p:spPr/>
        <p:txBody>
          <a:bodyPr/>
          <a:lstStyle/>
          <a:p>
            <a:fld id="{A6837353-30EB-4A48-80EB-173D804AEFBD}" type="slidenum">
              <a:rPr lang="zh-CN" altLang="en-US" smtClean="0"/>
              <a:t>35</a:t>
            </a:fld>
            <a:endParaRPr lang="zh-CN" altLang="en-US"/>
          </a:p>
        </p:txBody>
      </p:sp>
    </p:spTree>
    <p:extLst>
      <p:ext uri="{BB962C8B-B14F-4D97-AF65-F5344CB8AC3E}">
        <p14:creationId xmlns:p14="http://schemas.microsoft.com/office/powerpoint/2010/main" val="240926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2214-0D4A-431C-CAAC-C033527FE30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19F8160-107B-F277-FF83-19CA3961268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CC33E1-E9BA-1C9B-CC46-EFBED4C0AA3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6964BF2-DBFA-41C2-1EAF-9FD5F528D580}"/>
              </a:ext>
            </a:extLst>
          </p:cNvPr>
          <p:cNvSpPr>
            <a:spLocks noGrp="1"/>
          </p:cNvSpPr>
          <p:nvPr>
            <p:ph type="sldNum" sz="quarter" idx="5"/>
          </p:nvPr>
        </p:nvSpPr>
        <p:spPr/>
        <p:txBody>
          <a:bodyPr/>
          <a:lstStyle/>
          <a:p>
            <a:fld id="{A6837353-30EB-4A48-80EB-173D804AEFBD}" type="slidenum">
              <a:rPr lang="zh-CN" altLang="en-US" smtClean="0"/>
              <a:t>37</a:t>
            </a:fld>
            <a:endParaRPr lang="zh-CN" altLang="en-US"/>
          </a:p>
        </p:txBody>
      </p:sp>
    </p:spTree>
    <p:extLst>
      <p:ext uri="{BB962C8B-B14F-4D97-AF65-F5344CB8AC3E}">
        <p14:creationId xmlns:p14="http://schemas.microsoft.com/office/powerpoint/2010/main" val="2247733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11EA7-CFEE-A362-9AF4-4F37058D345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025E50F-7A6A-FF69-6059-DBF6FD0133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CF65F23-73C0-A322-9A68-5CFDFB11CA62}"/>
              </a:ext>
            </a:extLst>
          </p:cNvPr>
          <p:cNvSpPr>
            <a:spLocks noGrp="1"/>
          </p:cNvSpPr>
          <p:nvPr>
            <p:ph type="body" idx="1"/>
          </p:nvPr>
        </p:nvSpPr>
        <p:spPr/>
        <p:txBody>
          <a:bodyPr/>
          <a:lstStyle/>
          <a:p>
            <a:r>
              <a:rPr lang="zh-CN" altLang="en-US" dirty="0"/>
              <a:t>主要讲解验证</a:t>
            </a:r>
          </a:p>
        </p:txBody>
      </p:sp>
      <p:sp>
        <p:nvSpPr>
          <p:cNvPr id="4" name="灯片编号占位符 3">
            <a:extLst>
              <a:ext uri="{FF2B5EF4-FFF2-40B4-BE49-F238E27FC236}">
                <a16:creationId xmlns:a16="http://schemas.microsoft.com/office/drawing/2014/main" id="{4EDF30DE-1EA3-1FB6-722D-C69441D24851}"/>
              </a:ext>
            </a:extLst>
          </p:cNvPr>
          <p:cNvSpPr>
            <a:spLocks noGrp="1"/>
          </p:cNvSpPr>
          <p:nvPr>
            <p:ph type="sldNum" sz="quarter" idx="5"/>
          </p:nvPr>
        </p:nvSpPr>
        <p:spPr/>
        <p:txBody>
          <a:bodyPr/>
          <a:lstStyle/>
          <a:p>
            <a:fld id="{A6837353-30EB-4A48-80EB-173D804AEFBD}" type="slidenum">
              <a:rPr lang="zh-CN" altLang="en-US" smtClean="0"/>
              <a:t>42</a:t>
            </a:fld>
            <a:endParaRPr lang="zh-CN" altLang="en-US"/>
          </a:p>
        </p:txBody>
      </p:sp>
    </p:spTree>
    <p:extLst>
      <p:ext uri="{BB962C8B-B14F-4D97-AF65-F5344CB8AC3E}">
        <p14:creationId xmlns:p14="http://schemas.microsoft.com/office/powerpoint/2010/main" val="416707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594275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66D9E-BC4C-239E-6178-044C7D4FBB0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77DB6D-12B6-852D-7D92-ABF72F4AE0E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4BF2782-0ECE-8198-FD3F-51B5184F4D0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30915CB-5B09-6CD5-E915-87EA9C0C9874}"/>
              </a:ext>
            </a:extLst>
          </p:cNvPr>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208439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25377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03554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60096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3629677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682113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79773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5" name="图片 4" descr="F:/市场部/PPT模板/2024/24-09-02/24-09-09/PPT底图2.pngPPT底图2"/>
          <p:cNvPicPr>
            <a:picLocks noChangeAspect="1"/>
          </p:cNvPicPr>
          <p:nvPr userDrawn="1"/>
        </p:nvPicPr>
        <p:blipFill>
          <a:blip r:embed="rId4"/>
          <a:srcRect/>
          <a:stretch>
            <a:fillRect/>
          </a:stretch>
        </p:blipFill>
        <p:spPr>
          <a:xfrm>
            <a:off x="0" y="0"/>
            <a:ext cx="12192000" cy="6858000"/>
          </a:xfrm>
          <a:prstGeom prst="rect">
            <a:avLst/>
          </a:prstGeom>
        </p:spPr>
      </p:pic>
      <p:pic>
        <p:nvPicPr>
          <p:cNvPr id="2" name="图片 1" descr="logo"/>
          <p:cNvPicPr>
            <a:picLocks noChangeAspect="1"/>
          </p:cNvPicPr>
          <p:nvPr userDrawn="1"/>
        </p:nvPicPr>
        <p:blipFill>
          <a:blip r:embed="rId5"/>
          <a:stretch>
            <a:fillRect/>
          </a:stretch>
        </p:blipFill>
        <p:spPr>
          <a:xfrm>
            <a:off x="544195" y="702310"/>
            <a:ext cx="1576705" cy="299720"/>
          </a:xfrm>
          <a:prstGeom prst="rect">
            <a:avLst/>
          </a:prstGeom>
        </p:spPr>
      </p:pic>
      <p:sp>
        <p:nvSpPr>
          <p:cNvPr id="127" name="矩形 126"/>
          <p:cNvSpPr/>
          <p:nvPr userDrawn="1"/>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6" name="矩形 25"/>
          <p:cNvSpPr/>
          <p:nvPr userDrawn="1"/>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userDrawn="1"/>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userDrawn="1"/>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userDrawn="1"/>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userDrawn="1"/>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userDrawn="1"/>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userDrawn="1"/>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userDrawn="1"/>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63" name="文本类型"/>
          <p:cNvSpPr txBox="1"/>
          <p:nvPr userDrawn="1">
            <p:custDataLst>
              <p:tags r:id="rId1"/>
            </p:custDataLst>
          </p:nvPr>
        </p:nvSpPr>
        <p:spPr>
          <a:xfrm>
            <a:off x="12341670" y="1123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b="1">
                <a:solidFill>
                  <a:srgbClr val="18BCC6"/>
                </a:solidFill>
                <a:latin typeface="微软雅黑" panose="020B0503020204020204" charset="-122"/>
                <a:ea typeface="微软雅黑" panose="020B0503020204020204" charset="-122"/>
                <a:cs typeface="微软雅黑" panose="020B0503020204020204" charset="-122"/>
                <a:sym typeface="+mn-ea"/>
              </a:rPr>
              <a:t>常规字体颜色</a:t>
            </a:r>
          </a:p>
        </p:txBody>
      </p:sp>
      <p:sp>
        <p:nvSpPr>
          <p:cNvPr id="64" name="矩形 63"/>
          <p:cNvSpPr/>
          <p:nvPr userDrawn="1"/>
        </p:nvSpPr>
        <p:spPr>
          <a:xfrm>
            <a:off x="12482005" y="709295"/>
            <a:ext cx="1313180" cy="480060"/>
          </a:xfrm>
          <a:prstGeom prst="rect">
            <a:avLst/>
          </a:prstGeom>
          <a:solidFill>
            <a:srgbClr val="1E415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矩形 64"/>
          <p:cNvSpPr/>
          <p:nvPr userDrawn="1"/>
        </p:nvSpPr>
        <p:spPr>
          <a:xfrm>
            <a:off x="12482005" y="1417955"/>
            <a:ext cx="1313180" cy="480060"/>
          </a:xfrm>
          <a:prstGeom prst="rect">
            <a:avLst/>
          </a:prstGeom>
          <a:solidFill>
            <a:srgbClr val="0D0D0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矩形 65"/>
          <p:cNvSpPr/>
          <p:nvPr userDrawn="1"/>
        </p:nvSpPr>
        <p:spPr>
          <a:xfrm>
            <a:off x="12482005" y="2126615"/>
            <a:ext cx="1313180" cy="480060"/>
          </a:xfrm>
          <a:prstGeom prst="rect">
            <a:avLst/>
          </a:prstGeom>
          <a:solidFill>
            <a:srgbClr val="333F5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矩形 66"/>
          <p:cNvSpPr/>
          <p:nvPr userDrawn="1"/>
        </p:nvSpPr>
        <p:spPr>
          <a:xfrm>
            <a:off x="12482005" y="2835275"/>
            <a:ext cx="1313180" cy="480060"/>
          </a:xfrm>
          <a:prstGeom prst="rect">
            <a:avLst/>
          </a:prstGeom>
          <a:solidFill>
            <a:srgbClr val="40404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文本类型"/>
          <p:cNvSpPr txBox="1"/>
          <p:nvPr userDrawn="1">
            <p:custDataLst>
              <p:tags r:id="rId2"/>
            </p:custDataLst>
          </p:nvPr>
        </p:nvSpPr>
        <p:spPr>
          <a:xfrm>
            <a:off x="12341670" y="36556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lang="zh-CN" b="1">
                <a:solidFill>
                  <a:srgbClr val="18BCC6"/>
                </a:solidFill>
                <a:latin typeface="微软雅黑" panose="020B0503020204020204" charset="-122"/>
                <a:ea typeface="微软雅黑" panose="020B0503020204020204" charset="-122"/>
                <a:cs typeface="微软雅黑" panose="020B0503020204020204" charset="-122"/>
                <a:sym typeface="+mn-ea"/>
              </a:rPr>
              <a:t>高亮</a:t>
            </a:r>
            <a:r>
              <a:rPr b="1">
                <a:solidFill>
                  <a:srgbClr val="18BCC6"/>
                </a:solidFill>
                <a:latin typeface="微软雅黑" panose="020B0503020204020204" charset="-122"/>
                <a:ea typeface="微软雅黑" panose="020B0503020204020204" charset="-122"/>
                <a:cs typeface="微软雅黑" panose="020B0503020204020204" charset="-122"/>
                <a:sym typeface="+mn-ea"/>
              </a:rPr>
              <a:t>字体颜色</a:t>
            </a:r>
          </a:p>
        </p:txBody>
      </p:sp>
      <p:sp>
        <p:nvSpPr>
          <p:cNvPr id="69" name="矩形 68"/>
          <p:cNvSpPr/>
          <p:nvPr userDrawn="1"/>
        </p:nvSpPr>
        <p:spPr>
          <a:xfrm>
            <a:off x="12482005" y="4252595"/>
            <a:ext cx="1313180" cy="480060"/>
          </a:xfrm>
          <a:prstGeom prst="rect">
            <a:avLst/>
          </a:prstGeom>
          <a:solidFill>
            <a:srgbClr val="18BCC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F:/市场部/PPT模板/2024/24-09-02/24-09-09/PPT底图2.pngPPT底图2"/>
          <p:cNvPicPr>
            <a:picLocks noChangeAspect="1"/>
          </p:cNvPicPr>
          <p:nvPr userDrawn="1"/>
        </p:nvPicPr>
        <p:blipFill>
          <a:blip r:embed="rId4"/>
          <a:srcRect/>
          <a:stretch>
            <a:fillRect/>
          </a:stretch>
        </p:blipFill>
        <p:spPr>
          <a:xfrm>
            <a:off x="0" y="0"/>
            <a:ext cx="12192000" cy="6858000"/>
          </a:xfrm>
          <a:prstGeom prst="rect">
            <a:avLst/>
          </a:prstGeom>
        </p:spPr>
      </p:pic>
      <p:pic>
        <p:nvPicPr>
          <p:cNvPr id="6" name="图片 5" descr="logo"/>
          <p:cNvPicPr>
            <a:picLocks noChangeAspect="1"/>
          </p:cNvPicPr>
          <p:nvPr userDrawn="1"/>
        </p:nvPicPr>
        <p:blipFill>
          <a:blip r:embed="rId5"/>
          <a:stretch>
            <a:fillRect/>
          </a:stretch>
        </p:blipFill>
        <p:spPr>
          <a:xfrm>
            <a:off x="10386060" y="332740"/>
            <a:ext cx="1493520" cy="283845"/>
          </a:xfrm>
          <a:prstGeom prst="rect">
            <a:avLst/>
          </a:prstGeom>
        </p:spPr>
      </p:pic>
      <p:sp>
        <p:nvSpPr>
          <p:cNvPr id="127" name="矩形 126"/>
          <p:cNvSpPr/>
          <p:nvPr userDrawn="1"/>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6" name="矩形 25"/>
          <p:cNvSpPr/>
          <p:nvPr userDrawn="1"/>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userDrawn="1"/>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userDrawn="1"/>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userDrawn="1"/>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userDrawn="1"/>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userDrawn="1"/>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userDrawn="1"/>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userDrawn="1"/>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63" name="文本类型"/>
          <p:cNvSpPr txBox="1"/>
          <p:nvPr userDrawn="1">
            <p:custDataLst>
              <p:tags r:id="rId1"/>
            </p:custDataLst>
          </p:nvPr>
        </p:nvSpPr>
        <p:spPr>
          <a:xfrm>
            <a:off x="12341670" y="1123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b="1">
                <a:solidFill>
                  <a:srgbClr val="18BCC6"/>
                </a:solidFill>
                <a:latin typeface="微软雅黑" panose="020B0503020204020204" charset="-122"/>
                <a:ea typeface="微软雅黑" panose="020B0503020204020204" charset="-122"/>
                <a:cs typeface="微软雅黑" panose="020B0503020204020204" charset="-122"/>
                <a:sym typeface="+mn-ea"/>
              </a:rPr>
              <a:t>常规字体颜色</a:t>
            </a:r>
          </a:p>
        </p:txBody>
      </p:sp>
      <p:sp>
        <p:nvSpPr>
          <p:cNvPr id="64" name="矩形 63"/>
          <p:cNvSpPr/>
          <p:nvPr userDrawn="1"/>
        </p:nvSpPr>
        <p:spPr>
          <a:xfrm>
            <a:off x="12482005" y="709295"/>
            <a:ext cx="1313180" cy="480060"/>
          </a:xfrm>
          <a:prstGeom prst="rect">
            <a:avLst/>
          </a:prstGeom>
          <a:solidFill>
            <a:srgbClr val="1E415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矩形 64"/>
          <p:cNvSpPr/>
          <p:nvPr userDrawn="1"/>
        </p:nvSpPr>
        <p:spPr>
          <a:xfrm>
            <a:off x="12482005" y="1417955"/>
            <a:ext cx="1313180" cy="480060"/>
          </a:xfrm>
          <a:prstGeom prst="rect">
            <a:avLst/>
          </a:prstGeom>
          <a:solidFill>
            <a:srgbClr val="0D0D0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矩形 65"/>
          <p:cNvSpPr/>
          <p:nvPr userDrawn="1"/>
        </p:nvSpPr>
        <p:spPr>
          <a:xfrm>
            <a:off x="12482005" y="2126615"/>
            <a:ext cx="1313180" cy="480060"/>
          </a:xfrm>
          <a:prstGeom prst="rect">
            <a:avLst/>
          </a:prstGeom>
          <a:solidFill>
            <a:srgbClr val="333F5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矩形 66"/>
          <p:cNvSpPr/>
          <p:nvPr userDrawn="1"/>
        </p:nvSpPr>
        <p:spPr>
          <a:xfrm>
            <a:off x="12482005" y="2835275"/>
            <a:ext cx="1313180" cy="480060"/>
          </a:xfrm>
          <a:prstGeom prst="rect">
            <a:avLst/>
          </a:prstGeom>
          <a:solidFill>
            <a:srgbClr val="40404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文本类型"/>
          <p:cNvSpPr txBox="1"/>
          <p:nvPr userDrawn="1">
            <p:custDataLst>
              <p:tags r:id="rId2"/>
            </p:custDataLst>
          </p:nvPr>
        </p:nvSpPr>
        <p:spPr>
          <a:xfrm>
            <a:off x="12341670" y="36556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lang="zh-CN" b="1">
                <a:solidFill>
                  <a:srgbClr val="18BCC6"/>
                </a:solidFill>
                <a:latin typeface="微软雅黑" panose="020B0503020204020204" charset="-122"/>
                <a:ea typeface="微软雅黑" panose="020B0503020204020204" charset="-122"/>
                <a:cs typeface="微软雅黑" panose="020B0503020204020204" charset="-122"/>
                <a:sym typeface="+mn-ea"/>
              </a:rPr>
              <a:t>高亮</a:t>
            </a:r>
            <a:r>
              <a:rPr b="1">
                <a:solidFill>
                  <a:srgbClr val="18BCC6"/>
                </a:solidFill>
                <a:latin typeface="微软雅黑" panose="020B0503020204020204" charset="-122"/>
                <a:ea typeface="微软雅黑" panose="020B0503020204020204" charset="-122"/>
                <a:cs typeface="微软雅黑" panose="020B0503020204020204" charset="-122"/>
                <a:sym typeface="+mn-ea"/>
              </a:rPr>
              <a:t>字体颜色</a:t>
            </a:r>
          </a:p>
        </p:txBody>
      </p:sp>
      <p:sp>
        <p:nvSpPr>
          <p:cNvPr id="69" name="矩形 68"/>
          <p:cNvSpPr/>
          <p:nvPr userDrawn="1"/>
        </p:nvSpPr>
        <p:spPr>
          <a:xfrm>
            <a:off x="12482005" y="4252595"/>
            <a:ext cx="1313180" cy="480060"/>
          </a:xfrm>
          <a:prstGeom prst="rect">
            <a:avLst/>
          </a:prstGeom>
          <a:solidFill>
            <a:srgbClr val="18BCC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F:/市场部/PPT模板/2024/24-09-02/底图/PPT底图33.pngPPT底图33"/>
          <p:cNvPicPr>
            <a:picLocks noChangeAspect="1"/>
          </p:cNvPicPr>
          <p:nvPr userDrawn="1"/>
        </p:nvPicPr>
        <p:blipFill>
          <a:blip r:embed="rId4"/>
          <a:srcRect/>
          <a:stretch>
            <a:fillRect/>
          </a:stretch>
        </p:blipFill>
        <p:spPr>
          <a:xfrm>
            <a:off x="0" y="0"/>
            <a:ext cx="12192000" cy="6858000"/>
          </a:xfrm>
          <a:prstGeom prst="rect">
            <a:avLst/>
          </a:prstGeom>
        </p:spPr>
      </p:pic>
      <p:pic>
        <p:nvPicPr>
          <p:cNvPr id="6" name="图片 5" descr="logo"/>
          <p:cNvPicPr>
            <a:picLocks noChangeAspect="1"/>
          </p:cNvPicPr>
          <p:nvPr userDrawn="1"/>
        </p:nvPicPr>
        <p:blipFill>
          <a:blip r:embed="rId5"/>
          <a:stretch>
            <a:fillRect/>
          </a:stretch>
        </p:blipFill>
        <p:spPr>
          <a:xfrm>
            <a:off x="10386060" y="332740"/>
            <a:ext cx="1493520" cy="283845"/>
          </a:xfrm>
          <a:prstGeom prst="rect">
            <a:avLst/>
          </a:prstGeom>
        </p:spPr>
      </p:pic>
      <p:sp>
        <p:nvSpPr>
          <p:cNvPr id="127" name="矩形 126"/>
          <p:cNvSpPr/>
          <p:nvPr userDrawn="1"/>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6" name="矩形 25"/>
          <p:cNvSpPr/>
          <p:nvPr userDrawn="1"/>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userDrawn="1"/>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userDrawn="1"/>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userDrawn="1"/>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userDrawn="1"/>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userDrawn="1"/>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userDrawn="1"/>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userDrawn="1"/>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63" name="文本类型"/>
          <p:cNvSpPr txBox="1"/>
          <p:nvPr userDrawn="1">
            <p:custDataLst>
              <p:tags r:id="rId1"/>
            </p:custDataLst>
          </p:nvPr>
        </p:nvSpPr>
        <p:spPr>
          <a:xfrm>
            <a:off x="12341670" y="1123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b="1">
                <a:solidFill>
                  <a:srgbClr val="18BCC6"/>
                </a:solidFill>
                <a:latin typeface="微软雅黑" panose="020B0503020204020204" charset="-122"/>
                <a:ea typeface="微软雅黑" panose="020B0503020204020204" charset="-122"/>
                <a:cs typeface="微软雅黑" panose="020B0503020204020204" charset="-122"/>
                <a:sym typeface="+mn-ea"/>
              </a:rPr>
              <a:t>常规字体颜色</a:t>
            </a:r>
          </a:p>
        </p:txBody>
      </p:sp>
      <p:sp>
        <p:nvSpPr>
          <p:cNvPr id="64" name="矩形 63"/>
          <p:cNvSpPr/>
          <p:nvPr userDrawn="1"/>
        </p:nvSpPr>
        <p:spPr>
          <a:xfrm>
            <a:off x="12482005" y="709295"/>
            <a:ext cx="1313180" cy="480060"/>
          </a:xfrm>
          <a:prstGeom prst="rect">
            <a:avLst/>
          </a:prstGeom>
          <a:solidFill>
            <a:srgbClr val="1E415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矩形 64"/>
          <p:cNvSpPr/>
          <p:nvPr userDrawn="1"/>
        </p:nvSpPr>
        <p:spPr>
          <a:xfrm>
            <a:off x="12482005" y="1417955"/>
            <a:ext cx="1313180" cy="480060"/>
          </a:xfrm>
          <a:prstGeom prst="rect">
            <a:avLst/>
          </a:prstGeom>
          <a:solidFill>
            <a:srgbClr val="0D0D0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矩形 65"/>
          <p:cNvSpPr/>
          <p:nvPr userDrawn="1"/>
        </p:nvSpPr>
        <p:spPr>
          <a:xfrm>
            <a:off x="12482005" y="2126615"/>
            <a:ext cx="1313180" cy="480060"/>
          </a:xfrm>
          <a:prstGeom prst="rect">
            <a:avLst/>
          </a:prstGeom>
          <a:solidFill>
            <a:srgbClr val="333F5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矩形 66"/>
          <p:cNvSpPr/>
          <p:nvPr userDrawn="1"/>
        </p:nvSpPr>
        <p:spPr>
          <a:xfrm>
            <a:off x="12482005" y="2835275"/>
            <a:ext cx="1313180" cy="480060"/>
          </a:xfrm>
          <a:prstGeom prst="rect">
            <a:avLst/>
          </a:prstGeom>
          <a:solidFill>
            <a:srgbClr val="40404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文本类型"/>
          <p:cNvSpPr txBox="1"/>
          <p:nvPr userDrawn="1">
            <p:custDataLst>
              <p:tags r:id="rId2"/>
            </p:custDataLst>
          </p:nvPr>
        </p:nvSpPr>
        <p:spPr>
          <a:xfrm>
            <a:off x="12341670" y="36556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lang="zh-CN" b="1">
                <a:solidFill>
                  <a:srgbClr val="18BCC6"/>
                </a:solidFill>
                <a:latin typeface="微软雅黑" panose="020B0503020204020204" charset="-122"/>
                <a:ea typeface="微软雅黑" panose="020B0503020204020204" charset="-122"/>
                <a:cs typeface="微软雅黑" panose="020B0503020204020204" charset="-122"/>
                <a:sym typeface="+mn-ea"/>
              </a:rPr>
              <a:t>高亮</a:t>
            </a:r>
            <a:r>
              <a:rPr b="1">
                <a:solidFill>
                  <a:srgbClr val="18BCC6"/>
                </a:solidFill>
                <a:latin typeface="微软雅黑" panose="020B0503020204020204" charset="-122"/>
                <a:ea typeface="微软雅黑" panose="020B0503020204020204" charset="-122"/>
                <a:cs typeface="微软雅黑" panose="020B0503020204020204" charset="-122"/>
                <a:sym typeface="+mn-ea"/>
              </a:rPr>
              <a:t>字体颜色</a:t>
            </a:r>
          </a:p>
        </p:txBody>
      </p:sp>
      <p:sp>
        <p:nvSpPr>
          <p:cNvPr id="69" name="矩形 68"/>
          <p:cNvSpPr/>
          <p:nvPr userDrawn="1"/>
        </p:nvSpPr>
        <p:spPr>
          <a:xfrm>
            <a:off x="12482005" y="4252595"/>
            <a:ext cx="1313180" cy="480060"/>
          </a:xfrm>
          <a:prstGeom prst="rect">
            <a:avLst/>
          </a:prstGeom>
          <a:solidFill>
            <a:srgbClr val="18BCC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3" name="矩形 82"/>
          <p:cNvSpPr/>
          <p:nvPr userDrawn="1"/>
        </p:nvSpPr>
        <p:spPr>
          <a:xfrm>
            <a:off x="0" y="-1905"/>
            <a:ext cx="12192000" cy="6858000"/>
          </a:xfrm>
          <a:prstGeom prst="rect">
            <a:avLst/>
          </a:prstGeom>
          <a:solidFill>
            <a:srgbClr val="F6FBF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pic>
        <p:nvPicPr>
          <p:cNvPr id="2" name="图片 1" descr="logo"/>
          <p:cNvPicPr>
            <a:picLocks noChangeAspect="1"/>
          </p:cNvPicPr>
          <p:nvPr userDrawn="1"/>
        </p:nvPicPr>
        <p:blipFill>
          <a:blip r:embed="rId4"/>
          <a:stretch>
            <a:fillRect/>
          </a:stretch>
        </p:blipFill>
        <p:spPr>
          <a:xfrm>
            <a:off x="10386060" y="332740"/>
            <a:ext cx="1493520" cy="283845"/>
          </a:xfrm>
          <a:prstGeom prst="rect">
            <a:avLst/>
          </a:prstGeom>
        </p:spPr>
      </p:pic>
      <p:sp>
        <p:nvSpPr>
          <p:cNvPr id="127" name="矩形 126"/>
          <p:cNvSpPr/>
          <p:nvPr userDrawn="1"/>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6" name="矩形 25"/>
          <p:cNvSpPr/>
          <p:nvPr userDrawn="1"/>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userDrawn="1"/>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userDrawn="1"/>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userDrawn="1"/>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userDrawn="1"/>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userDrawn="1"/>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userDrawn="1"/>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userDrawn="1"/>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14" name="文本类型"/>
          <p:cNvSpPr txBox="1"/>
          <p:nvPr userDrawn="1">
            <p:custDataLst>
              <p:tags r:id="rId1"/>
            </p:custDataLst>
          </p:nvPr>
        </p:nvSpPr>
        <p:spPr>
          <a:xfrm>
            <a:off x="12341670" y="1123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b="1">
                <a:solidFill>
                  <a:srgbClr val="18BCC6"/>
                </a:solidFill>
                <a:latin typeface="微软雅黑" panose="020B0503020204020204" charset="-122"/>
                <a:ea typeface="微软雅黑" panose="020B0503020204020204" charset="-122"/>
                <a:cs typeface="微软雅黑" panose="020B0503020204020204" charset="-122"/>
                <a:sym typeface="+mn-ea"/>
              </a:rPr>
              <a:t>常规字体颜色</a:t>
            </a:r>
          </a:p>
        </p:txBody>
      </p:sp>
      <p:sp>
        <p:nvSpPr>
          <p:cNvPr id="15" name="矩形 14"/>
          <p:cNvSpPr/>
          <p:nvPr userDrawn="1"/>
        </p:nvSpPr>
        <p:spPr>
          <a:xfrm>
            <a:off x="12482005" y="709295"/>
            <a:ext cx="1313180" cy="480060"/>
          </a:xfrm>
          <a:prstGeom prst="rect">
            <a:avLst/>
          </a:prstGeom>
          <a:solidFill>
            <a:srgbClr val="1E415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矩形 15"/>
          <p:cNvSpPr/>
          <p:nvPr userDrawn="1"/>
        </p:nvSpPr>
        <p:spPr>
          <a:xfrm>
            <a:off x="12482005" y="1417955"/>
            <a:ext cx="1313180" cy="480060"/>
          </a:xfrm>
          <a:prstGeom prst="rect">
            <a:avLst/>
          </a:prstGeom>
          <a:solidFill>
            <a:srgbClr val="0D0D0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矩形 16"/>
          <p:cNvSpPr/>
          <p:nvPr userDrawn="1"/>
        </p:nvSpPr>
        <p:spPr>
          <a:xfrm>
            <a:off x="12482005" y="2126615"/>
            <a:ext cx="1313180" cy="480060"/>
          </a:xfrm>
          <a:prstGeom prst="rect">
            <a:avLst/>
          </a:prstGeom>
          <a:solidFill>
            <a:srgbClr val="333F5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userDrawn="1"/>
        </p:nvSpPr>
        <p:spPr>
          <a:xfrm>
            <a:off x="12482005" y="2835275"/>
            <a:ext cx="1313180" cy="480060"/>
          </a:xfrm>
          <a:prstGeom prst="rect">
            <a:avLst/>
          </a:prstGeom>
          <a:solidFill>
            <a:srgbClr val="40404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类型"/>
          <p:cNvSpPr txBox="1"/>
          <p:nvPr userDrawn="1">
            <p:custDataLst>
              <p:tags r:id="rId2"/>
            </p:custDataLst>
          </p:nvPr>
        </p:nvSpPr>
        <p:spPr>
          <a:xfrm>
            <a:off x="12341670" y="36556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lang="zh-CN" b="1">
                <a:solidFill>
                  <a:srgbClr val="18BCC6"/>
                </a:solidFill>
                <a:latin typeface="微软雅黑" panose="020B0503020204020204" charset="-122"/>
                <a:ea typeface="微软雅黑" panose="020B0503020204020204" charset="-122"/>
                <a:cs typeface="微软雅黑" panose="020B0503020204020204" charset="-122"/>
                <a:sym typeface="+mn-ea"/>
              </a:rPr>
              <a:t>高亮</a:t>
            </a:r>
            <a:r>
              <a:rPr b="1">
                <a:solidFill>
                  <a:srgbClr val="18BCC6"/>
                </a:solidFill>
                <a:latin typeface="微软雅黑" panose="020B0503020204020204" charset="-122"/>
                <a:ea typeface="微软雅黑" panose="020B0503020204020204" charset="-122"/>
                <a:cs typeface="微软雅黑" panose="020B0503020204020204" charset="-122"/>
                <a:sym typeface="+mn-ea"/>
              </a:rPr>
              <a:t>字体颜色</a:t>
            </a:r>
          </a:p>
        </p:txBody>
      </p:sp>
      <p:sp>
        <p:nvSpPr>
          <p:cNvPr id="20" name="矩形 19"/>
          <p:cNvSpPr/>
          <p:nvPr userDrawn="1"/>
        </p:nvSpPr>
        <p:spPr>
          <a:xfrm>
            <a:off x="12482005" y="4252595"/>
            <a:ext cx="1313180" cy="480060"/>
          </a:xfrm>
          <a:prstGeom prst="rect">
            <a:avLst/>
          </a:prstGeom>
          <a:solidFill>
            <a:srgbClr val="18BCC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83" name="矩形 82"/>
          <p:cNvSpPr/>
          <p:nvPr userDrawn="1"/>
        </p:nvSpPr>
        <p:spPr>
          <a:xfrm>
            <a:off x="0" y="-1905"/>
            <a:ext cx="12192000" cy="6858000"/>
          </a:xfrm>
          <a:prstGeom prst="rect">
            <a:avLst/>
          </a:prstGeom>
          <a:solidFill>
            <a:srgbClr val="F6FBF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127" name="矩形 126"/>
          <p:cNvSpPr/>
          <p:nvPr userDrawn="1"/>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6" name="矩形 25"/>
          <p:cNvSpPr/>
          <p:nvPr userDrawn="1"/>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userDrawn="1"/>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userDrawn="1"/>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userDrawn="1"/>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userDrawn="1"/>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userDrawn="1"/>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userDrawn="1"/>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userDrawn="1"/>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2" name="文本类型"/>
          <p:cNvSpPr txBox="1"/>
          <p:nvPr userDrawn="1">
            <p:custDataLst>
              <p:tags r:id="rId1"/>
            </p:custDataLst>
          </p:nvPr>
        </p:nvSpPr>
        <p:spPr>
          <a:xfrm>
            <a:off x="12341670" y="1123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b="1">
                <a:solidFill>
                  <a:srgbClr val="18BCC6"/>
                </a:solidFill>
                <a:latin typeface="微软雅黑" panose="020B0503020204020204" charset="-122"/>
                <a:ea typeface="微软雅黑" panose="020B0503020204020204" charset="-122"/>
                <a:cs typeface="微软雅黑" panose="020B0503020204020204" charset="-122"/>
                <a:sym typeface="+mn-ea"/>
              </a:rPr>
              <a:t>常规字体颜色</a:t>
            </a:r>
          </a:p>
        </p:txBody>
      </p:sp>
      <p:sp>
        <p:nvSpPr>
          <p:cNvPr id="3" name="矩形 2"/>
          <p:cNvSpPr/>
          <p:nvPr userDrawn="1"/>
        </p:nvSpPr>
        <p:spPr>
          <a:xfrm>
            <a:off x="12482005" y="709295"/>
            <a:ext cx="1313180" cy="480060"/>
          </a:xfrm>
          <a:prstGeom prst="rect">
            <a:avLst/>
          </a:prstGeom>
          <a:solidFill>
            <a:srgbClr val="1E415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userDrawn="1"/>
        </p:nvSpPr>
        <p:spPr>
          <a:xfrm>
            <a:off x="12482005" y="1417955"/>
            <a:ext cx="1313180" cy="480060"/>
          </a:xfrm>
          <a:prstGeom prst="rect">
            <a:avLst/>
          </a:prstGeom>
          <a:solidFill>
            <a:srgbClr val="0D0D0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userDrawn="1"/>
        </p:nvSpPr>
        <p:spPr>
          <a:xfrm>
            <a:off x="12482005" y="2126615"/>
            <a:ext cx="1313180" cy="480060"/>
          </a:xfrm>
          <a:prstGeom prst="rect">
            <a:avLst/>
          </a:prstGeom>
          <a:solidFill>
            <a:srgbClr val="333F5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userDrawn="1"/>
        </p:nvSpPr>
        <p:spPr>
          <a:xfrm>
            <a:off x="12482005" y="2835275"/>
            <a:ext cx="1313180" cy="480060"/>
          </a:xfrm>
          <a:prstGeom prst="rect">
            <a:avLst/>
          </a:prstGeom>
          <a:solidFill>
            <a:srgbClr val="40404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类型"/>
          <p:cNvSpPr txBox="1"/>
          <p:nvPr userDrawn="1">
            <p:custDataLst>
              <p:tags r:id="rId2"/>
            </p:custDataLst>
          </p:nvPr>
        </p:nvSpPr>
        <p:spPr>
          <a:xfrm>
            <a:off x="12341670" y="36556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lang="zh-CN" b="1">
                <a:solidFill>
                  <a:srgbClr val="18BCC6"/>
                </a:solidFill>
                <a:latin typeface="微软雅黑" panose="020B0503020204020204" charset="-122"/>
                <a:ea typeface="微软雅黑" panose="020B0503020204020204" charset="-122"/>
                <a:cs typeface="微软雅黑" panose="020B0503020204020204" charset="-122"/>
                <a:sym typeface="+mn-ea"/>
              </a:rPr>
              <a:t>高亮</a:t>
            </a:r>
            <a:r>
              <a:rPr b="1">
                <a:solidFill>
                  <a:srgbClr val="18BCC6"/>
                </a:solidFill>
                <a:latin typeface="微软雅黑" panose="020B0503020204020204" charset="-122"/>
                <a:ea typeface="微软雅黑" panose="020B0503020204020204" charset="-122"/>
                <a:cs typeface="微软雅黑" panose="020B0503020204020204" charset="-122"/>
                <a:sym typeface="+mn-ea"/>
              </a:rPr>
              <a:t>字体颜色</a:t>
            </a:r>
          </a:p>
        </p:txBody>
      </p:sp>
      <p:sp>
        <p:nvSpPr>
          <p:cNvPr id="8" name="矩形 7"/>
          <p:cNvSpPr/>
          <p:nvPr userDrawn="1"/>
        </p:nvSpPr>
        <p:spPr>
          <a:xfrm>
            <a:off x="12482005" y="4252595"/>
            <a:ext cx="1313180" cy="480060"/>
          </a:xfrm>
          <a:prstGeom prst="rect">
            <a:avLst/>
          </a:prstGeom>
          <a:solidFill>
            <a:srgbClr val="18BCC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descr="F:/市场部/PPT模板/2024/24-09-02/底图/2.png2"/>
          <p:cNvPicPr>
            <a:picLocks noChangeAspect="1"/>
          </p:cNvPicPr>
          <p:nvPr userDrawn="1"/>
        </p:nvPicPr>
        <p:blipFill>
          <a:blip r:embed="rId4"/>
          <a:srcRect/>
          <a:stretch>
            <a:fillRect/>
          </a:stretch>
        </p:blipFill>
        <p:spPr>
          <a:xfrm>
            <a:off x="0" y="0"/>
            <a:ext cx="12192000" cy="6858000"/>
          </a:xfrm>
          <a:prstGeom prst="rect">
            <a:avLst/>
          </a:prstGeom>
        </p:spPr>
      </p:pic>
      <p:pic>
        <p:nvPicPr>
          <p:cNvPr id="2" name="图片 1" descr="F:/市场部/PPT模板/2024/24-07-31/logo2.pnglogo2"/>
          <p:cNvPicPr>
            <a:picLocks noChangeAspect="1"/>
          </p:cNvPicPr>
          <p:nvPr userDrawn="1"/>
        </p:nvPicPr>
        <p:blipFill>
          <a:blip r:embed="rId5"/>
          <a:srcRect t="829" b="829"/>
          <a:stretch>
            <a:fillRect/>
          </a:stretch>
        </p:blipFill>
        <p:spPr>
          <a:xfrm>
            <a:off x="10386060" y="332740"/>
            <a:ext cx="1493520" cy="283845"/>
          </a:xfrm>
          <a:prstGeom prst="rect">
            <a:avLst/>
          </a:prstGeom>
        </p:spPr>
      </p:pic>
      <p:sp>
        <p:nvSpPr>
          <p:cNvPr id="127" name="矩形 126"/>
          <p:cNvSpPr/>
          <p:nvPr userDrawn="1"/>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6" name="矩形 25"/>
          <p:cNvSpPr/>
          <p:nvPr userDrawn="1"/>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userDrawn="1"/>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userDrawn="1"/>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userDrawn="1"/>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userDrawn="1"/>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userDrawn="1"/>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userDrawn="1"/>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userDrawn="1"/>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63" name="文本类型"/>
          <p:cNvSpPr txBox="1"/>
          <p:nvPr userDrawn="1">
            <p:custDataLst>
              <p:tags r:id="rId1"/>
            </p:custDataLst>
          </p:nvPr>
        </p:nvSpPr>
        <p:spPr>
          <a:xfrm>
            <a:off x="12341670" y="1123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b="1">
                <a:solidFill>
                  <a:srgbClr val="18BCC6"/>
                </a:solidFill>
                <a:latin typeface="微软雅黑" panose="020B0503020204020204" charset="-122"/>
                <a:ea typeface="微软雅黑" panose="020B0503020204020204" charset="-122"/>
                <a:cs typeface="微软雅黑" panose="020B0503020204020204" charset="-122"/>
                <a:sym typeface="+mn-ea"/>
              </a:rPr>
              <a:t>常规字体颜色</a:t>
            </a:r>
          </a:p>
        </p:txBody>
      </p:sp>
      <p:sp>
        <p:nvSpPr>
          <p:cNvPr id="64" name="矩形 63"/>
          <p:cNvSpPr/>
          <p:nvPr userDrawn="1"/>
        </p:nvSpPr>
        <p:spPr>
          <a:xfrm>
            <a:off x="12482005" y="709295"/>
            <a:ext cx="1313180" cy="480060"/>
          </a:xfrm>
          <a:prstGeom prst="rect">
            <a:avLst/>
          </a:prstGeom>
          <a:solidFill>
            <a:srgbClr val="1E415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矩形 64"/>
          <p:cNvSpPr/>
          <p:nvPr userDrawn="1"/>
        </p:nvSpPr>
        <p:spPr>
          <a:xfrm>
            <a:off x="12482005" y="1417955"/>
            <a:ext cx="1313180" cy="480060"/>
          </a:xfrm>
          <a:prstGeom prst="rect">
            <a:avLst/>
          </a:prstGeom>
          <a:solidFill>
            <a:srgbClr val="0D0D0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矩形 65"/>
          <p:cNvSpPr/>
          <p:nvPr userDrawn="1"/>
        </p:nvSpPr>
        <p:spPr>
          <a:xfrm>
            <a:off x="12482005" y="2126615"/>
            <a:ext cx="1313180" cy="480060"/>
          </a:xfrm>
          <a:prstGeom prst="rect">
            <a:avLst/>
          </a:prstGeom>
          <a:solidFill>
            <a:srgbClr val="333F5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矩形 66"/>
          <p:cNvSpPr/>
          <p:nvPr userDrawn="1"/>
        </p:nvSpPr>
        <p:spPr>
          <a:xfrm>
            <a:off x="12482005" y="2835275"/>
            <a:ext cx="1313180" cy="480060"/>
          </a:xfrm>
          <a:prstGeom prst="rect">
            <a:avLst/>
          </a:prstGeom>
          <a:solidFill>
            <a:srgbClr val="40404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文本类型"/>
          <p:cNvSpPr txBox="1"/>
          <p:nvPr userDrawn="1">
            <p:custDataLst>
              <p:tags r:id="rId2"/>
            </p:custDataLst>
          </p:nvPr>
        </p:nvSpPr>
        <p:spPr>
          <a:xfrm>
            <a:off x="12341670" y="36556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lang="zh-CN" b="1">
                <a:solidFill>
                  <a:srgbClr val="18BCC6"/>
                </a:solidFill>
                <a:latin typeface="微软雅黑" panose="020B0503020204020204" charset="-122"/>
                <a:ea typeface="微软雅黑" panose="020B0503020204020204" charset="-122"/>
                <a:cs typeface="微软雅黑" panose="020B0503020204020204" charset="-122"/>
                <a:sym typeface="+mn-ea"/>
              </a:rPr>
              <a:t>高亮</a:t>
            </a:r>
            <a:r>
              <a:rPr b="1">
                <a:solidFill>
                  <a:srgbClr val="18BCC6"/>
                </a:solidFill>
                <a:latin typeface="微软雅黑" panose="020B0503020204020204" charset="-122"/>
                <a:ea typeface="微软雅黑" panose="020B0503020204020204" charset="-122"/>
                <a:cs typeface="微软雅黑" panose="020B0503020204020204" charset="-122"/>
                <a:sym typeface="+mn-ea"/>
              </a:rPr>
              <a:t>字体颜色</a:t>
            </a:r>
          </a:p>
        </p:txBody>
      </p:sp>
      <p:sp>
        <p:nvSpPr>
          <p:cNvPr id="69" name="矩形 68"/>
          <p:cNvSpPr/>
          <p:nvPr userDrawn="1"/>
        </p:nvSpPr>
        <p:spPr>
          <a:xfrm>
            <a:off x="12482005" y="4252595"/>
            <a:ext cx="1313180" cy="480060"/>
          </a:xfrm>
          <a:prstGeom prst="rect">
            <a:avLst/>
          </a:prstGeom>
          <a:solidFill>
            <a:srgbClr val="18BCC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7_竖排标题与文本">
    <p:spTree>
      <p:nvGrpSpPr>
        <p:cNvPr id="1" name=""/>
        <p:cNvGrpSpPr/>
        <p:nvPr/>
      </p:nvGrpSpPr>
      <p:grpSpPr>
        <a:xfrm>
          <a:off x="0" y="0"/>
          <a:ext cx="0" cy="0"/>
          <a:chOff x="0" y="0"/>
          <a:chExt cx="0" cy="0"/>
        </a:xfrm>
      </p:grpSpPr>
      <p:pic>
        <p:nvPicPr>
          <p:cNvPr id="7" name="图片 6" descr="F:/市场部/PPT模板/2024/24-09-02/底图/3.png3"/>
          <p:cNvPicPr>
            <a:picLocks noChangeAspect="1"/>
          </p:cNvPicPr>
          <p:nvPr userDrawn="1"/>
        </p:nvPicPr>
        <p:blipFill>
          <a:blip r:embed="rId4"/>
          <a:srcRect/>
          <a:stretch>
            <a:fillRect/>
          </a:stretch>
        </p:blipFill>
        <p:spPr>
          <a:xfrm>
            <a:off x="0" y="0"/>
            <a:ext cx="12192000" cy="6858000"/>
          </a:xfrm>
          <a:prstGeom prst="rect">
            <a:avLst/>
          </a:prstGeom>
        </p:spPr>
      </p:pic>
      <p:pic>
        <p:nvPicPr>
          <p:cNvPr id="3" name="图片 2" descr="logo"/>
          <p:cNvPicPr>
            <a:picLocks noChangeAspect="1"/>
          </p:cNvPicPr>
          <p:nvPr userDrawn="1"/>
        </p:nvPicPr>
        <p:blipFill>
          <a:blip r:embed="rId5"/>
          <a:stretch>
            <a:fillRect/>
          </a:stretch>
        </p:blipFill>
        <p:spPr>
          <a:xfrm>
            <a:off x="10386060" y="332740"/>
            <a:ext cx="1493520" cy="283845"/>
          </a:xfrm>
          <a:prstGeom prst="rect">
            <a:avLst/>
          </a:prstGeom>
        </p:spPr>
      </p:pic>
      <p:sp>
        <p:nvSpPr>
          <p:cNvPr id="127" name="矩形 126"/>
          <p:cNvSpPr/>
          <p:nvPr userDrawn="1"/>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6" name="矩形 25"/>
          <p:cNvSpPr/>
          <p:nvPr userDrawn="1"/>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userDrawn="1"/>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userDrawn="1"/>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userDrawn="1"/>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userDrawn="1"/>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userDrawn="1"/>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userDrawn="1"/>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userDrawn="1"/>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63" name="文本类型"/>
          <p:cNvSpPr txBox="1"/>
          <p:nvPr userDrawn="1">
            <p:custDataLst>
              <p:tags r:id="rId1"/>
            </p:custDataLst>
          </p:nvPr>
        </p:nvSpPr>
        <p:spPr>
          <a:xfrm>
            <a:off x="12341670" y="1123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b="1">
                <a:solidFill>
                  <a:srgbClr val="18BCC6"/>
                </a:solidFill>
                <a:latin typeface="微软雅黑" panose="020B0503020204020204" charset="-122"/>
                <a:ea typeface="微软雅黑" panose="020B0503020204020204" charset="-122"/>
                <a:cs typeface="微软雅黑" panose="020B0503020204020204" charset="-122"/>
                <a:sym typeface="+mn-ea"/>
              </a:rPr>
              <a:t>常规字体颜色</a:t>
            </a:r>
          </a:p>
        </p:txBody>
      </p:sp>
      <p:sp>
        <p:nvSpPr>
          <p:cNvPr id="64" name="矩形 63"/>
          <p:cNvSpPr/>
          <p:nvPr userDrawn="1"/>
        </p:nvSpPr>
        <p:spPr>
          <a:xfrm>
            <a:off x="12482005" y="709295"/>
            <a:ext cx="1313180" cy="480060"/>
          </a:xfrm>
          <a:prstGeom prst="rect">
            <a:avLst/>
          </a:prstGeom>
          <a:solidFill>
            <a:srgbClr val="1E415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5" name="矩形 64"/>
          <p:cNvSpPr/>
          <p:nvPr userDrawn="1"/>
        </p:nvSpPr>
        <p:spPr>
          <a:xfrm>
            <a:off x="12482005" y="1417955"/>
            <a:ext cx="1313180" cy="480060"/>
          </a:xfrm>
          <a:prstGeom prst="rect">
            <a:avLst/>
          </a:prstGeom>
          <a:solidFill>
            <a:srgbClr val="0D0D0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矩形 65"/>
          <p:cNvSpPr/>
          <p:nvPr userDrawn="1"/>
        </p:nvSpPr>
        <p:spPr>
          <a:xfrm>
            <a:off x="12482005" y="2126615"/>
            <a:ext cx="1313180" cy="480060"/>
          </a:xfrm>
          <a:prstGeom prst="rect">
            <a:avLst/>
          </a:prstGeom>
          <a:solidFill>
            <a:srgbClr val="333F5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7" name="矩形 66"/>
          <p:cNvSpPr/>
          <p:nvPr userDrawn="1"/>
        </p:nvSpPr>
        <p:spPr>
          <a:xfrm>
            <a:off x="12482005" y="2835275"/>
            <a:ext cx="1313180" cy="480060"/>
          </a:xfrm>
          <a:prstGeom prst="rect">
            <a:avLst/>
          </a:prstGeom>
          <a:solidFill>
            <a:srgbClr val="404040"/>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8" name="文本类型"/>
          <p:cNvSpPr txBox="1"/>
          <p:nvPr userDrawn="1">
            <p:custDataLst>
              <p:tags r:id="rId2"/>
            </p:custDataLst>
          </p:nvPr>
        </p:nvSpPr>
        <p:spPr>
          <a:xfrm>
            <a:off x="12341670" y="3655695"/>
            <a:ext cx="1593850" cy="368300"/>
          </a:xfrm>
          <a:prstGeom prst="rect">
            <a:avLst/>
          </a:prstGeom>
          <a:noFill/>
        </p:spPr>
        <p:txBody>
          <a:bodyPr wrap="square" lIns="91440" tIns="45720" rIns="91440" bIns="45720" numCol="1" rtlCol="0" anchor="t">
            <a:spAutoFit/>
          </a:bodyPr>
          <a:lstStyle>
            <a:lvl1pPr>
              <a:defRPr b="0">
                <a:solidFill>
                  <a:srgbClr val="04101B"/>
                </a:solidFill>
                <a:latin typeface="PingFang SC Semibold" panose="020B0400000000000000" charset="-122"/>
                <a:ea typeface="PingFang SC Semibold" panose="020B0400000000000000" charset="-122"/>
                <a:cs typeface="PingFang SC Semibold" panose="020B0400000000000000" charset="-122"/>
                <a:sym typeface="PingFang SC Semibold" panose="020B0400000000000000" charset="-122"/>
              </a:defRPr>
            </a:lvl1pPr>
          </a:lstStyle>
          <a:p>
            <a:pPr lvl="0" algn="l">
              <a:buClrTx/>
              <a:buSzTx/>
              <a:buFontTx/>
            </a:pPr>
            <a:r>
              <a:rPr lang="zh-CN" b="1">
                <a:solidFill>
                  <a:srgbClr val="18BCC6"/>
                </a:solidFill>
                <a:latin typeface="微软雅黑" panose="020B0503020204020204" charset="-122"/>
                <a:ea typeface="微软雅黑" panose="020B0503020204020204" charset="-122"/>
                <a:cs typeface="微软雅黑" panose="020B0503020204020204" charset="-122"/>
                <a:sym typeface="+mn-ea"/>
              </a:rPr>
              <a:t>高亮</a:t>
            </a:r>
            <a:r>
              <a:rPr b="1">
                <a:solidFill>
                  <a:srgbClr val="18BCC6"/>
                </a:solidFill>
                <a:latin typeface="微软雅黑" panose="020B0503020204020204" charset="-122"/>
                <a:ea typeface="微软雅黑" panose="020B0503020204020204" charset="-122"/>
                <a:cs typeface="微软雅黑" panose="020B0503020204020204" charset="-122"/>
                <a:sym typeface="+mn-ea"/>
              </a:rPr>
              <a:t>字体颜色</a:t>
            </a:r>
          </a:p>
        </p:txBody>
      </p:sp>
      <p:sp>
        <p:nvSpPr>
          <p:cNvPr id="69" name="矩形 68"/>
          <p:cNvSpPr/>
          <p:nvPr userDrawn="1"/>
        </p:nvSpPr>
        <p:spPr>
          <a:xfrm>
            <a:off x="12482005" y="4252595"/>
            <a:ext cx="1313180" cy="480060"/>
          </a:xfrm>
          <a:prstGeom prst="rect">
            <a:avLst/>
          </a:prstGeom>
          <a:solidFill>
            <a:srgbClr val="18BCC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矩形 9"/>
          <p:cNvSpPr/>
          <p:nvPr userDrawn="1"/>
        </p:nvSpPr>
        <p:spPr>
          <a:xfrm>
            <a:off x="0" y="0"/>
            <a:ext cx="12192635" cy="6856730"/>
          </a:xfrm>
          <a:prstGeom prst="rect">
            <a:avLst/>
          </a:prstGeom>
          <a:gradFill>
            <a:gsLst>
              <a:gs pos="0">
                <a:srgbClr val="011218"/>
              </a:gs>
              <a:gs pos="100000">
                <a:srgbClr val="002436"/>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tags" Target="../tags/tag7.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760FBDFE-C587-4B4C-A407-44438C67B59E}" type="datetimeFigureOut">
              <a:rPr lang="zh-CN" altLang="en-US" smtClean="0"/>
              <a:t>2026/6/3</a:t>
            </a:fld>
            <a:endParaRPr lang="zh-CN" altLang="en-US"/>
          </a:p>
        </p:txBody>
      </p:sp>
      <p:sp>
        <p:nvSpPr>
          <p:cNvPr id="5" name="页脚占位符 4"/>
          <p:cNvSpPr>
            <a:spLocks noGrp="1"/>
          </p:cNvSpPr>
          <p:nvPr>
            <p:ph type="ftr" sz="quarter" idx="3"/>
            <p:custDataLst>
              <p:tags r:id="rId1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微软雅黑" panose="020B0503020204020204" charset="-122"/>
                <a:ea typeface="微软雅黑" panose="020B0503020204020204" charset="-122"/>
                <a:cs typeface="微软雅黑" panose="020B0503020204020204" charset="-122"/>
              </a:defRPr>
            </a:lvl1pPr>
          </a:lstStyle>
          <a:p>
            <a:fld id="{49AE70B2-8BF9-45C0-BB95-33D1B9D3A854}" type="slidenum">
              <a:rPr lang="zh-CN" altLang="en-US" smtClean="0"/>
              <a:t>‹#›</a:t>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微软雅黑" panose="020B0503020204020204" charset="-122"/>
          <a:ea typeface="微软雅黑" panose="020B0503020204020204" charset="-122"/>
          <a:cs typeface="微软雅黑" panose="020B050302020402020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50.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tags" Target="../tags/tag6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0085" y="2115185"/>
            <a:ext cx="9157089" cy="861774"/>
          </a:xfrm>
          <a:prstGeom prst="rect">
            <a:avLst/>
          </a:prstGeom>
          <a:noFill/>
        </p:spPr>
        <p:txBody>
          <a:bodyPr wrap="square" rtlCol="0">
            <a:spAutoFit/>
          </a:bodyPr>
          <a:lstStyle/>
          <a:p>
            <a:r>
              <a:rPr lang="en-US" altLang="zh-CN" sz="5000" b="1" spc="-100" dirty="0">
                <a:solidFill>
                  <a:srgbClr val="1E4156"/>
                </a:solidFill>
                <a:latin typeface="微软雅黑" panose="020B0503020204020204" charset="-122"/>
                <a:ea typeface="微软雅黑" panose="020B0503020204020204" charset="-122"/>
                <a:cs typeface="微软雅黑" panose="020B0503020204020204" charset="-122"/>
              </a:rPr>
              <a:t>Vinchin </a:t>
            </a:r>
            <a:r>
              <a:rPr lang="en-US" altLang="zh-CN" sz="5000" b="1" spc="-100" dirty="0" err="1">
                <a:solidFill>
                  <a:srgbClr val="1E4156"/>
                </a:solidFill>
                <a:latin typeface="微软雅黑" panose="020B0503020204020204" charset="-122"/>
                <a:ea typeface="微软雅黑" panose="020B0503020204020204" charset="-122"/>
                <a:cs typeface="微软雅黑" panose="020B0503020204020204" charset="-122"/>
              </a:rPr>
              <a:t>Backup&amp;Recovery</a:t>
            </a:r>
            <a:endParaRPr lang="zh-CN" altLang="en-US" sz="5000" b="1" spc="-100" dirty="0">
              <a:solidFill>
                <a:srgbClr val="1E4156"/>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80084" y="2976959"/>
            <a:ext cx="5573231" cy="2400657"/>
          </a:xfrm>
          <a:prstGeom prst="rect">
            <a:avLst/>
          </a:prstGeom>
          <a:noFill/>
        </p:spPr>
        <p:txBody>
          <a:bodyPr wrap="square" rtlCol="0">
            <a:spAutoFit/>
          </a:bodyPr>
          <a:lstStyle/>
          <a:p>
            <a:pPr lvl="0" algn="l">
              <a:buClrTx/>
              <a:buSzTx/>
              <a:buFontTx/>
            </a:pPr>
            <a:r>
              <a:rPr lang="en-US" altLang="zh-CN" sz="5000" b="1" spc="-100" dirty="0">
                <a:solidFill>
                  <a:srgbClr val="1E4156"/>
                </a:solidFill>
                <a:uFillTx/>
                <a:latin typeface="微软雅黑" panose="020B0503020204020204" charset="-122"/>
                <a:ea typeface="微软雅黑" panose="020B0503020204020204" charset="-122"/>
                <a:cs typeface="微软雅黑" panose="020B0503020204020204" charset="-122"/>
                <a:sym typeface="+mn-ea"/>
              </a:rPr>
              <a:t>V9.0.0</a:t>
            </a:r>
          </a:p>
          <a:p>
            <a:pPr lvl="0"/>
            <a:r>
              <a:rPr lang="en-US" altLang="zh-CN" sz="5000" b="1" spc="-100" dirty="0">
                <a:solidFill>
                  <a:srgbClr val="1E4156"/>
                </a:solidFill>
                <a:latin typeface="微软雅黑" panose="020B0503020204020204" charset="-122"/>
                <a:ea typeface="微软雅黑" panose="020B0503020204020204" charset="-122"/>
                <a:cs typeface="微软雅黑" panose="020B0503020204020204" charset="-122"/>
                <a:sym typeface="+mn-ea"/>
              </a:rPr>
              <a:t>System and Public Functions</a:t>
            </a:r>
            <a:endParaRPr lang="zh-CN" altLang="en-US" sz="5000" b="1" spc="-100" dirty="0">
              <a:solidFill>
                <a:srgbClr val="1E4156"/>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58EAA-82AB-5377-3224-FB7B3F765B44}"/>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6C0F2424-A636-F969-2FD2-A0C1F77F9A9F}"/>
              </a:ext>
            </a:extLst>
          </p:cNvPr>
          <p:cNvSpPr txBox="1"/>
          <p:nvPr/>
        </p:nvSpPr>
        <p:spPr>
          <a:xfrm>
            <a:off x="568135" y="242875"/>
            <a:ext cx="5348516"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 –Log and Server</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DD7DD0FB-1388-913F-B009-587DC264851C}"/>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71DC2BCF-BA1A-E471-4A1F-DC246A5DECCD}"/>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4016A763-D735-DE9B-EB1D-606F84CDFD2C}"/>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7B513DC7-FFAF-1791-E955-03EE031854F4}"/>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676A27F3-FC21-726F-E241-342C11A75160}"/>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0F79FBB1-3DB2-A8EF-75CC-B330C87996EF}"/>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3CEEB73F-C9B8-451F-05C8-3E21175EE010}"/>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235BB5EB-2542-17A3-646B-FFD2A2E5AC57}"/>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C44E3965-4761-C63E-93AD-EEEDC57216E8}"/>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96B18C8A-7451-AB40-2EC2-BDE26959C87B}"/>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E4BC6302-4C37-9E17-7D36-53623438105C}"/>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a:extLst>
              <a:ext uri="{FF2B5EF4-FFF2-40B4-BE49-F238E27FC236}">
                <a16:creationId xmlns:a16="http://schemas.microsoft.com/office/drawing/2014/main" id="{8166E466-5D6F-DFC0-C86B-9AA23A1F0349}"/>
              </a:ext>
            </a:extLst>
          </p:cNvPr>
          <p:cNvSpPr txBox="1"/>
          <p:nvPr/>
        </p:nvSpPr>
        <p:spPr>
          <a:xfrm>
            <a:off x="470161" y="815065"/>
            <a:ext cx="5381171" cy="6087179"/>
          </a:xfrm>
          <a:prstGeom prst="rect">
            <a:avLst/>
          </a:prstGeom>
          <a:noFill/>
        </p:spPr>
        <p:txBody>
          <a:bodyPr wrap="square" rtlCol="0">
            <a:spAutoFit/>
          </a:bodyPr>
          <a:lstStyle/>
          <a:p>
            <a:pPr>
              <a:lnSpc>
                <a:spcPct val="150000"/>
              </a:lnSpc>
            </a:pPr>
            <a:r>
              <a:rPr lang="en-US" altLang="zh-CN" b="1" dirty="0" err="1">
                <a:solidFill>
                  <a:srgbClr val="18BCC6"/>
                </a:solidFill>
              </a:rPr>
              <a:t>cluster_server</a:t>
            </a:r>
            <a:r>
              <a:rPr lang="en-US" altLang="zh-CN" b="1" dirty="0">
                <a:solidFill>
                  <a:srgbClr val="18BCC6"/>
                </a:solidFill>
              </a:rPr>
              <a:t> – Cluster Management Service</a:t>
            </a:r>
            <a:endParaRPr lang="en-US" altLang="zh-CN" dirty="0">
              <a:solidFill>
                <a:srgbClr val="18BCC6"/>
              </a:solidFill>
            </a:endParaRPr>
          </a:p>
          <a:p>
            <a:pPr indent="457200">
              <a:lnSpc>
                <a:spcPct val="150000"/>
              </a:lnSpc>
            </a:pPr>
            <a:r>
              <a:rPr lang="en-US" altLang="zh-CN" sz="1600" dirty="0"/>
              <a:t>Manages cluster configuration, startup, failover, shutdown, and dynamic node management.</a:t>
            </a:r>
          </a:p>
          <a:p>
            <a:pPr indent="457200">
              <a:lnSpc>
                <a:spcPct val="150000"/>
              </a:lnSpc>
            </a:pPr>
            <a:r>
              <a:rPr lang="en-US" altLang="zh-CN" sz="1600" dirty="0"/>
              <a:t>Handles Agent client IP updates for backup system connectivity.</a:t>
            </a:r>
          </a:p>
          <a:p>
            <a:pPr indent="457200">
              <a:lnSpc>
                <a:spcPct val="150000"/>
              </a:lnSpc>
            </a:pPr>
            <a:r>
              <a:rPr lang="en-US" altLang="zh-CN" sz="1600" dirty="0"/>
              <a:t>Monitors resource status and allocates resources for jobs.</a:t>
            </a:r>
          </a:p>
          <a:p>
            <a:r>
              <a:rPr lang="en-US" altLang="zh-CN" b="1" dirty="0" err="1">
                <a:solidFill>
                  <a:srgbClr val="18BCC6"/>
                </a:solidFill>
              </a:rPr>
              <a:t>ha_server</a:t>
            </a:r>
            <a:r>
              <a:rPr lang="en-US" altLang="zh-CN" b="1" dirty="0">
                <a:solidFill>
                  <a:srgbClr val="18BCC6"/>
                </a:solidFill>
              </a:rPr>
              <a:t> – High Availability Service</a:t>
            </a:r>
            <a:endParaRPr lang="en-US" altLang="zh-CN" dirty="0">
              <a:solidFill>
                <a:srgbClr val="18BCC6"/>
              </a:solidFill>
            </a:endParaRPr>
          </a:p>
          <a:p>
            <a:pPr indent="457200">
              <a:lnSpc>
                <a:spcPct val="150000"/>
              </a:lnSpc>
            </a:pPr>
            <a:r>
              <a:rPr lang="en-US" altLang="zh-CN" sz="1600" dirty="0"/>
              <a:t>Ensures backup cluster HA.</a:t>
            </a:r>
          </a:p>
          <a:p>
            <a:pPr indent="457200">
              <a:lnSpc>
                <a:spcPct val="150000"/>
              </a:lnSpc>
            </a:pPr>
            <a:r>
              <a:rPr lang="en-US" altLang="zh-CN" sz="1600" dirty="0"/>
              <a:t>Performs failover when the master node fails.</a:t>
            </a:r>
          </a:p>
          <a:p>
            <a:r>
              <a:rPr lang="en-US" altLang="zh-CN" b="1" dirty="0" err="1">
                <a:solidFill>
                  <a:srgbClr val="18BCC6"/>
                </a:solidFill>
              </a:rPr>
              <a:t>db_proxy</a:t>
            </a:r>
            <a:r>
              <a:rPr lang="en-US" altLang="zh-CN" b="1" dirty="0">
                <a:solidFill>
                  <a:srgbClr val="18BCC6"/>
                </a:solidFill>
              </a:rPr>
              <a:t> – Database Proxy Service</a:t>
            </a:r>
            <a:endParaRPr lang="en-US" altLang="zh-CN" dirty="0">
              <a:solidFill>
                <a:srgbClr val="18BCC6"/>
              </a:solidFill>
            </a:endParaRPr>
          </a:p>
          <a:p>
            <a:pPr indent="457200">
              <a:lnSpc>
                <a:spcPct val="150000"/>
              </a:lnSpc>
            </a:pPr>
            <a:r>
              <a:rPr lang="en-US" altLang="zh-CN" sz="1600" dirty="0"/>
              <a:t>Routes all service process database access through the proxy (direct access when clustering is disabled).</a:t>
            </a:r>
          </a:p>
          <a:p>
            <a:pPr indent="457200">
              <a:lnSpc>
                <a:spcPct val="150000"/>
              </a:lnSpc>
            </a:pPr>
            <a:r>
              <a:rPr lang="en-US" altLang="zh-CN" sz="1600" dirty="0"/>
              <a:t>Synchronizes databases across all cluster nodes (active and standby).</a:t>
            </a:r>
          </a:p>
          <a:p>
            <a:pPr>
              <a:lnSpc>
                <a:spcPct val="150000"/>
              </a:lnSpc>
            </a:pPr>
            <a:endParaRPr lang="en-US" altLang="zh-CN" sz="1100" dirty="0">
              <a:solidFill>
                <a:srgbClr val="333F50"/>
              </a:solidFill>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5D7E6E27-C781-089C-1000-548EFB5D0A42}"/>
              </a:ext>
            </a:extLst>
          </p:cNvPr>
          <p:cNvPicPr>
            <a:picLocks noChangeAspect="1"/>
          </p:cNvPicPr>
          <p:nvPr/>
        </p:nvPicPr>
        <p:blipFill>
          <a:blip r:embed="rId3"/>
          <a:stretch>
            <a:fillRect/>
          </a:stretch>
        </p:blipFill>
        <p:spPr>
          <a:xfrm>
            <a:off x="5916651" y="3615633"/>
            <a:ext cx="5585538" cy="2944642"/>
          </a:xfrm>
          <a:prstGeom prst="rect">
            <a:avLst/>
          </a:prstGeom>
        </p:spPr>
      </p:pic>
      <p:sp>
        <p:nvSpPr>
          <p:cNvPr id="13" name="文本框 12">
            <a:extLst>
              <a:ext uri="{FF2B5EF4-FFF2-40B4-BE49-F238E27FC236}">
                <a16:creationId xmlns:a16="http://schemas.microsoft.com/office/drawing/2014/main" id="{18473B6E-682A-E1C5-4AAC-B2979A2D58D4}"/>
              </a:ext>
            </a:extLst>
          </p:cNvPr>
          <p:cNvSpPr txBox="1"/>
          <p:nvPr/>
        </p:nvSpPr>
        <p:spPr>
          <a:xfrm>
            <a:off x="5726279" y="929660"/>
            <a:ext cx="4692339" cy="336695"/>
          </a:xfrm>
          <a:prstGeom prst="rect">
            <a:avLst/>
          </a:prstGeom>
          <a:noFill/>
        </p:spPr>
        <p:txBody>
          <a:bodyPr wrap="square" rtlCol="0">
            <a:spAutoFit/>
          </a:bodyPr>
          <a:lstStyle/>
          <a:p>
            <a:pPr>
              <a:lnSpc>
                <a:spcPct val="150000"/>
              </a:lnSpc>
            </a:pPr>
            <a:r>
              <a:rPr lang="en-US" altLang="zh-CN" sz="1200" b="1" dirty="0">
                <a:solidFill>
                  <a:srgbClr val="333F50"/>
                </a:solidFill>
                <a:latin typeface="微软雅黑" panose="020B0503020204020204" pitchFamily="34" charset="-122"/>
                <a:ea typeface="微软雅黑" panose="020B0503020204020204" pitchFamily="34" charset="-122"/>
              </a:rPr>
              <a:t>【Monitor Center】-【Logs】-【High Availability Logs】</a:t>
            </a:r>
          </a:p>
        </p:txBody>
      </p:sp>
      <p:sp>
        <p:nvSpPr>
          <p:cNvPr id="15" name="文本框 14">
            <a:extLst>
              <a:ext uri="{FF2B5EF4-FFF2-40B4-BE49-F238E27FC236}">
                <a16:creationId xmlns:a16="http://schemas.microsoft.com/office/drawing/2014/main" id="{51E865CB-5211-D978-652A-CE2331868110}"/>
              </a:ext>
            </a:extLst>
          </p:cNvPr>
          <p:cNvSpPr txBox="1"/>
          <p:nvPr/>
        </p:nvSpPr>
        <p:spPr>
          <a:xfrm>
            <a:off x="5822532" y="3242367"/>
            <a:ext cx="6035792" cy="336695"/>
          </a:xfrm>
          <a:prstGeom prst="rect">
            <a:avLst/>
          </a:prstGeom>
          <a:noFill/>
        </p:spPr>
        <p:txBody>
          <a:bodyPr wrap="square" rtlCol="0">
            <a:spAutoFit/>
          </a:bodyPr>
          <a:lstStyle/>
          <a:p>
            <a:pPr>
              <a:lnSpc>
                <a:spcPct val="150000"/>
              </a:lnSpc>
            </a:pPr>
            <a:r>
              <a:rPr lang="en-US" altLang="zh-CN" sz="1200" b="1" dirty="0">
                <a:solidFill>
                  <a:srgbClr val="333F50"/>
                </a:solidFill>
                <a:latin typeface="微软雅黑" panose="020B0503020204020204" pitchFamily="34" charset="-122"/>
                <a:ea typeface="微软雅黑" panose="020B0503020204020204" pitchFamily="34" charset="-122"/>
              </a:rPr>
              <a:t>Backend log :cd /var/log/vinchin/</a:t>
            </a:r>
          </a:p>
        </p:txBody>
      </p:sp>
      <p:pic>
        <p:nvPicPr>
          <p:cNvPr id="6" name="图片 5">
            <a:extLst>
              <a:ext uri="{FF2B5EF4-FFF2-40B4-BE49-F238E27FC236}">
                <a16:creationId xmlns:a16="http://schemas.microsoft.com/office/drawing/2014/main" id="{017A1070-8B4F-0533-E219-18B1D35DA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651" y="1310721"/>
            <a:ext cx="5615280" cy="1968303"/>
          </a:xfrm>
          <a:prstGeom prst="rect">
            <a:avLst/>
          </a:prstGeom>
        </p:spPr>
      </p:pic>
    </p:spTree>
    <p:custDataLst>
      <p:tags r:id="rId1"/>
    </p:custDataLst>
    <p:extLst>
      <p:ext uri="{BB962C8B-B14F-4D97-AF65-F5344CB8AC3E}">
        <p14:creationId xmlns:p14="http://schemas.microsoft.com/office/powerpoint/2010/main" val="1191154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A79FA-6266-844B-C71B-405AA904F1B2}"/>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3899C6E6-50A6-3C3B-6E09-DC16DBDE60FA}"/>
              </a:ext>
            </a:extLst>
          </p:cNvPr>
          <p:cNvSpPr txBox="1"/>
          <p:nvPr/>
        </p:nvSpPr>
        <p:spPr>
          <a:xfrm>
            <a:off x="568135" y="242875"/>
            <a:ext cx="4715383" cy="491490"/>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 -Node</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14F6AA13-1559-C10A-0F00-E6404D6F8E3A}"/>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836A89DB-5E80-F312-892D-C516EF279A9F}"/>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FD37AD0-E1BD-EF5E-67F1-895FF33FB741}"/>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EE069C02-E13F-A36A-E891-F9C9778402F2}"/>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6CEAA572-20E1-D9C1-5C9E-33ED108260C2}"/>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7D4B0F31-C5C8-B4B5-4743-A5ADC0EFAC08}"/>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F334DC40-1C77-1186-5410-DD3414BCC059}"/>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FCBB096B-5023-5B31-B911-3DA96F6F6FEB}"/>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E83DAD48-6DD5-0AEE-C389-E094BACF7EF7}"/>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F8E348BF-B452-4D82-4104-A59605C36EDD}"/>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1036CEB3-B56F-9A18-2AF2-1C2A0D56D264}"/>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a:extLst>
              <a:ext uri="{FF2B5EF4-FFF2-40B4-BE49-F238E27FC236}">
                <a16:creationId xmlns:a16="http://schemas.microsoft.com/office/drawing/2014/main" id="{EF5640C2-E494-EA48-A870-88FFD7720889}"/>
              </a:ext>
            </a:extLst>
          </p:cNvPr>
          <p:cNvSpPr txBox="1"/>
          <p:nvPr/>
        </p:nvSpPr>
        <p:spPr>
          <a:xfrm>
            <a:off x="470161" y="709295"/>
            <a:ext cx="11455589" cy="6009722"/>
          </a:xfrm>
          <a:prstGeom prst="rect">
            <a:avLst/>
          </a:prstGeom>
          <a:noFill/>
        </p:spPr>
        <p:txBody>
          <a:bodyPr wrap="square" rtlCol="0">
            <a:spAutoFit/>
          </a:bodyPr>
          <a:lstStyle/>
          <a:p>
            <a:pPr>
              <a:lnSpc>
                <a:spcPct val="150000"/>
              </a:lnSpc>
            </a:pPr>
            <a:r>
              <a:rPr lang="en-US" altLang="zh-CN" sz="2000" b="1" dirty="0">
                <a:solidFill>
                  <a:srgbClr val="18BCC6"/>
                </a:solidFill>
                <a:latin typeface="微软雅黑" panose="020B0503020204020204" pitchFamily="34" charset="-122"/>
                <a:ea typeface="微软雅黑" panose="020B0503020204020204" pitchFamily="34" charset="-122"/>
              </a:rPr>
              <a:t>Backup Node:</a:t>
            </a:r>
          </a:p>
          <a:p>
            <a:pPr marL="342900" indent="-342900">
              <a:lnSpc>
                <a:spcPct val="150000"/>
              </a:lnSpc>
              <a:buFont typeface="+mj-lt"/>
              <a:buAutoNum type="arabicPeriod"/>
            </a:pPr>
            <a:r>
              <a:rPr lang="en-US" altLang="zh-CN" sz="1600" b="1" dirty="0"/>
              <a:t>Cluster Composition</a:t>
            </a:r>
            <a:br>
              <a:rPr lang="en-US" altLang="zh-CN" sz="1600" dirty="0"/>
            </a:br>
            <a:r>
              <a:rPr lang="en-US" altLang="zh-CN" sz="1600" dirty="0"/>
              <a:t>A cluster node can be either a </a:t>
            </a:r>
            <a:r>
              <a:rPr lang="en-US" altLang="zh-CN" sz="1600" b="1" dirty="0"/>
              <a:t>Server</a:t>
            </a:r>
            <a:r>
              <a:rPr lang="en-US" altLang="zh-CN" sz="1600" dirty="0"/>
              <a:t> or a </a:t>
            </a:r>
            <a:r>
              <a:rPr lang="en-US" altLang="zh-CN" sz="1600" b="1" dirty="0"/>
              <a:t>Node</a:t>
            </a:r>
            <a:r>
              <a:rPr lang="en-US" altLang="zh-CN" sz="1600" dirty="0"/>
              <a:t>.</a:t>
            </a:r>
          </a:p>
          <a:p>
            <a:pPr marL="342900" indent="-342900">
              <a:lnSpc>
                <a:spcPct val="150000"/>
              </a:lnSpc>
              <a:buFont typeface="+mj-lt"/>
              <a:buAutoNum type="arabicPeriod"/>
            </a:pPr>
            <a:r>
              <a:rPr lang="en-US" altLang="zh-CN" sz="1600" b="1" dirty="0"/>
              <a:t>Node Capabilities</a:t>
            </a:r>
            <a:br>
              <a:rPr lang="en-US" altLang="zh-CN" sz="1600" dirty="0"/>
            </a:br>
            <a:r>
              <a:rPr lang="en-US" altLang="zh-CN" sz="1600" dirty="0"/>
              <a:t>Each node may have </a:t>
            </a:r>
            <a:r>
              <a:rPr lang="en-US" altLang="zh-CN" sz="1600" b="1" dirty="0"/>
              <a:t>Management</a:t>
            </a:r>
            <a:r>
              <a:rPr lang="en-US" altLang="zh-CN" sz="1600" dirty="0"/>
              <a:t> and/or </a:t>
            </a:r>
            <a:r>
              <a:rPr lang="en-US" altLang="zh-CN" sz="1600" b="1" dirty="0"/>
              <a:t>Compute</a:t>
            </a:r>
            <a:r>
              <a:rPr lang="en-US" altLang="zh-CN" sz="1600" dirty="0"/>
              <a:t> functions.</a:t>
            </a:r>
          </a:p>
          <a:p>
            <a:pPr marL="800100" lvl="1" indent="-342900">
              <a:lnSpc>
                <a:spcPct val="150000"/>
              </a:lnSpc>
              <a:buFont typeface="+mj-lt"/>
              <a:buAutoNum type="arabicPeriod"/>
            </a:pPr>
            <a:r>
              <a:rPr lang="en-US" altLang="zh-CN" sz="1600" b="1" dirty="0"/>
              <a:t>Server nodes</a:t>
            </a:r>
            <a:r>
              <a:rPr lang="en-US" altLang="zh-CN" sz="1600" dirty="0"/>
              <a:t> always include Management (non-removable); Compute can be added or removed.</a:t>
            </a:r>
          </a:p>
          <a:p>
            <a:pPr marL="800100" lvl="1" indent="-342900">
              <a:lnSpc>
                <a:spcPct val="150000"/>
              </a:lnSpc>
              <a:buFont typeface="+mj-lt"/>
              <a:buAutoNum type="arabicPeriod"/>
            </a:pPr>
            <a:r>
              <a:rPr lang="en-US" altLang="zh-CN" sz="1600" b="1" dirty="0"/>
              <a:t>Node nodes</a:t>
            </a:r>
            <a:r>
              <a:rPr lang="en-US" altLang="zh-CN" sz="1600" dirty="0"/>
              <a:t> support flexible enablement of both functions.</a:t>
            </a:r>
          </a:p>
          <a:p>
            <a:pPr marL="342900" indent="-342900">
              <a:lnSpc>
                <a:spcPct val="150000"/>
              </a:lnSpc>
              <a:buFont typeface="+mj-lt"/>
              <a:buAutoNum type="arabicPeriod"/>
            </a:pPr>
            <a:r>
              <a:rPr lang="en-US" altLang="zh-CN" sz="1600" b="1" dirty="0"/>
              <a:t>Role Assignment</a:t>
            </a:r>
            <a:endParaRPr lang="en-US" altLang="zh-CN" sz="1600" dirty="0"/>
          </a:p>
          <a:p>
            <a:pPr marL="800100" lvl="1" indent="-342900">
              <a:lnSpc>
                <a:spcPct val="150000"/>
              </a:lnSpc>
              <a:buFont typeface="Arial" panose="020B0604020202020204" pitchFamily="34" charset="0"/>
              <a:buChar char="•"/>
            </a:pPr>
            <a:r>
              <a:rPr lang="en-US" altLang="zh-CN" sz="1600" dirty="0"/>
              <a:t>Only nodes with </a:t>
            </a:r>
            <a:r>
              <a:rPr lang="en-US" altLang="zh-CN" sz="1600" b="1" dirty="0"/>
              <a:t>Management</a:t>
            </a:r>
            <a:r>
              <a:rPr lang="en-US" altLang="zh-CN" sz="1600" dirty="0"/>
              <a:t> capability can join as cluster members.</a:t>
            </a:r>
          </a:p>
          <a:p>
            <a:pPr marL="800100" lvl="1" indent="-342900">
              <a:lnSpc>
                <a:spcPct val="150000"/>
              </a:lnSpc>
              <a:buFont typeface="Arial" panose="020B0604020202020204" pitchFamily="34" charset="0"/>
              <a:buChar char="•"/>
            </a:pPr>
            <a:r>
              <a:rPr lang="en-US" altLang="zh-CN" sz="1600" dirty="0"/>
              <a:t>The cluster maintains </a:t>
            </a:r>
            <a:r>
              <a:rPr lang="en-US" altLang="zh-CN" sz="1600" b="1" dirty="0"/>
              <a:t>one active Management node</a:t>
            </a:r>
            <a:r>
              <a:rPr lang="en-US" altLang="zh-CN" sz="1600" dirty="0"/>
              <a:t> (provides Web UI and management services); others remain on standby.</a:t>
            </a:r>
          </a:p>
          <a:p>
            <a:pPr marL="800100" lvl="1" indent="-342900">
              <a:lnSpc>
                <a:spcPct val="150000"/>
              </a:lnSpc>
              <a:buFont typeface="Arial" panose="020B0604020202020204" pitchFamily="34" charset="0"/>
              <a:buChar char="•"/>
            </a:pPr>
            <a:r>
              <a:rPr lang="en-US" altLang="zh-CN" sz="1600" dirty="0"/>
              <a:t>Nodes with </a:t>
            </a:r>
            <a:r>
              <a:rPr lang="en-US" altLang="zh-CN" sz="1600" b="1" dirty="0"/>
              <a:t>Compute</a:t>
            </a:r>
            <a:r>
              <a:rPr lang="en-US" altLang="zh-CN" sz="1600" dirty="0"/>
              <a:t> capability execute backup and restore jobs.</a:t>
            </a:r>
          </a:p>
          <a:p>
            <a:pPr marL="342900" indent="-342900">
              <a:lnSpc>
                <a:spcPct val="150000"/>
              </a:lnSpc>
              <a:buFont typeface="+mj-lt"/>
              <a:buAutoNum type="arabicPeriod"/>
            </a:pPr>
            <a:r>
              <a:rPr lang="en-US" altLang="zh-CN" sz="1600" b="1" dirty="0">
                <a:solidFill>
                  <a:srgbClr val="18BCC6"/>
                </a:solidFill>
                <a:latin typeface="微软雅黑" panose="020B0503020204020204" pitchFamily="34" charset="-122"/>
                <a:ea typeface="微软雅黑" panose="020B0503020204020204" pitchFamily="34" charset="-122"/>
              </a:rPr>
              <a:t>Connectivity</a:t>
            </a:r>
          </a:p>
          <a:p>
            <a:pPr marL="800100" lvl="1" indent="-342900">
              <a:lnSpc>
                <a:spcPct val="150000"/>
              </a:lnSpc>
              <a:buFont typeface="Arial" panose="020B0604020202020204" pitchFamily="34" charset="0"/>
              <a:buChar char="•"/>
            </a:pPr>
            <a:r>
              <a:rPr lang="en-US" altLang="zh-CN" sz="1600" b="1" dirty="0">
                <a:solidFill>
                  <a:srgbClr val="18BCC6"/>
                </a:solidFill>
                <a:latin typeface="微软雅黑" panose="020B0503020204020204" pitchFamily="34" charset="-122"/>
                <a:ea typeface="微软雅黑" panose="020B0503020204020204" pitchFamily="34" charset="-122"/>
              </a:rPr>
              <a:t>Clients and virtualization platforms connect via the cluster VIP.</a:t>
            </a:r>
          </a:p>
          <a:p>
            <a:pPr marL="800100" lvl="1" indent="-342900">
              <a:lnSpc>
                <a:spcPct val="150000"/>
              </a:lnSpc>
              <a:buFont typeface="Arial" panose="020B0604020202020204" pitchFamily="34" charset="0"/>
              <a:buChar char="•"/>
            </a:pPr>
            <a:r>
              <a:rPr lang="en-US" altLang="zh-CN" sz="1600" b="1" dirty="0">
                <a:solidFill>
                  <a:srgbClr val="18BCC6"/>
                </a:solidFill>
                <a:latin typeface="微软雅黑" panose="020B0503020204020204" pitchFamily="34" charset="-122"/>
                <a:ea typeface="微软雅黑" panose="020B0503020204020204" pitchFamily="34" charset="-122"/>
              </a:rPr>
              <a:t>Inter‑node communication uses each node's own IP.</a:t>
            </a:r>
          </a:p>
          <a:p>
            <a:pPr marL="342900" indent="-342900">
              <a:lnSpc>
                <a:spcPct val="150000"/>
              </a:lnSpc>
              <a:buFont typeface="+mj-lt"/>
              <a:buAutoNum type="arabicPeriod"/>
            </a:pPr>
            <a:endParaRPr lang="en-US" altLang="zh-CN" sz="1400" b="1" dirty="0">
              <a:solidFill>
                <a:srgbClr val="18BCC6"/>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239233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4D9F6-D25E-2FBE-4C03-444975BACDE3}"/>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03071A80-2CC8-4FC3-25B5-65553695AE39}"/>
              </a:ext>
            </a:extLst>
          </p:cNvPr>
          <p:cNvSpPr txBox="1"/>
          <p:nvPr/>
        </p:nvSpPr>
        <p:spPr>
          <a:xfrm>
            <a:off x="568135" y="242875"/>
            <a:ext cx="8090956"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Clusters- Configuration and Usage</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773A381A-22F9-5A0E-BEDF-407CF66772F5}"/>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7A8A4BC0-EFAC-4BD5-B171-01C00A6D9065}"/>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1FFE6F53-637E-2271-F5F6-D6472144B695}"/>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B71FC985-7438-2D5B-948F-84F7D68913D4}"/>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A3857B44-9680-36B2-3345-05766A828197}"/>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5DCB7E42-AA32-8DBA-70AE-4607E7068A0C}"/>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241B36E3-2899-6D76-8C59-10E18629DB09}"/>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B5E54974-E212-3B9F-9FA7-B9FF6874E47C}"/>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C2CE8E2F-26E6-4EFE-4B2B-82707867878B}"/>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0037021A-CD1C-C094-A260-4544E5C1D35F}"/>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7E4C1144-C5EF-CA3F-164E-3BC24BC44E2F}"/>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a:extLst>
              <a:ext uri="{FF2B5EF4-FFF2-40B4-BE49-F238E27FC236}">
                <a16:creationId xmlns:a16="http://schemas.microsoft.com/office/drawing/2014/main" id="{5179CFF3-86A8-9B64-89EF-2E3D875AE391}"/>
              </a:ext>
            </a:extLst>
          </p:cNvPr>
          <p:cNvSpPr txBox="1"/>
          <p:nvPr/>
        </p:nvSpPr>
        <p:spPr>
          <a:xfrm>
            <a:off x="800487" y="3145684"/>
            <a:ext cx="8540940" cy="3055067"/>
          </a:xfrm>
          <a:prstGeom prst="rect">
            <a:avLst/>
          </a:prstGeom>
          <a:noFill/>
        </p:spPr>
        <p:txBody>
          <a:bodyPr wrap="square" rtlCol="0">
            <a:spAutoFit/>
          </a:bodyPr>
          <a:lstStyle/>
          <a:p>
            <a:pPr>
              <a:lnSpc>
                <a:spcPct val="150000"/>
              </a:lnSpc>
            </a:pPr>
            <a:r>
              <a:rPr lang="en-US" altLang="zh-CN" sz="2000" b="1" dirty="0">
                <a:solidFill>
                  <a:srgbClr val="18BCC6"/>
                </a:solidFill>
              </a:rPr>
              <a:t>Cluster Configuration Steps:</a:t>
            </a:r>
          </a:p>
          <a:p>
            <a:pPr marL="342900" indent="-342900">
              <a:lnSpc>
                <a:spcPct val="150000"/>
              </a:lnSpc>
              <a:buFont typeface="+mj-lt"/>
              <a:buAutoNum type="arabicPeriod"/>
            </a:pPr>
            <a:r>
              <a:rPr lang="en-US" altLang="zh-CN" sz="1600" dirty="0"/>
              <a:t>Set the </a:t>
            </a:r>
            <a:r>
              <a:rPr lang="en-US" altLang="zh-CN" sz="1600" b="1" dirty="0"/>
              <a:t>Cluster Name</a:t>
            </a:r>
            <a:r>
              <a:rPr lang="en-US" altLang="zh-CN" sz="1600" dirty="0"/>
              <a:t>.</a:t>
            </a:r>
          </a:p>
          <a:p>
            <a:pPr marL="342900" indent="-342900">
              <a:lnSpc>
                <a:spcPct val="150000"/>
              </a:lnSpc>
              <a:buFont typeface="+mj-lt"/>
              <a:buAutoNum type="arabicPeriod"/>
            </a:pPr>
            <a:r>
              <a:rPr lang="en-US" altLang="zh-CN" sz="1600" dirty="0"/>
              <a:t>Set the </a:t>
            </a:r>
            <a:r>
              <a:rPr lang="en-US" altLang="zh-CN" sz="1600" b="1" dirty="0"/>
              <a:t>Cluster VIP Address</a:t>
            </a:r>
            <a:r>
              <a:rPr lang="en-US" altLang="zh-CN" sz="1600" dirty="0"/>
              <a:t> (the VIP will be assigned to the </a:t>
            </a:r>
            <a:r>
              <a:rPr lang="en-US" altLang="zh-CN" sz="1600" dirty="0" err="1"/>
              <a:t>prod_bridge</a:t>
            </a:r>
            <a:r>
              <a:rPr lang="en-US" altLang="zh-CN" sz="1600" dirty="0"/>
              <a:t> interface of the master node).</a:t>
            </a:r>
          </a:p>
          <a:p>
            <a:pPr marL="342900" indent="-342900">
              <a:lnSpc>
                <a:spcPct val="150000"/>
              </a:lnSpc>
              <a:buFont typeface="+mj-lt"/>
              <a:buAutoNum type="arabicPeriod"/>
            </a:pPr>
            <a:r>
              <a:rPr lang="en-US" altLang="zh-CN" sz="1600" dirty="0"/>
              <a:t>Set the </a:t>
            </a:r>
            <a:r>
              <a:rPr lang="en-US" altLang="zh-CN" sz="1600" b="1" dirty="0"/>
              <a:t>Heartbeat Interval</a:t>
            </a:r>
            <a:r>
              <a:rPr lang="en-US" altLang="zh-CN" sz="1600" dirty="0"/>
              <a:t> (if the master node fails to recover within this period, automatic failover will be triggered).</a:t>
            </a:r>
          </a:p>
          <a:p>
            <a:pPr marL="342900" indent="-342900">
              <a:lnSpc>
                <a:spcPct val="150000"/>
              </a:lnSpc>
              <a:buFont typeface="+mj-lt"/>
              <a:buAutoNum type="arabicPeriod"/>
            </a:pPr>
            <a:r>
              <a:rPr lang="en-US" altLang="zh-CN" sz="1600" dirty="0"/>
              <a:t>Select </a:t>
            </a:r>
            <a:r>
              <a:rPr lang="en-US" altLang="zh-CN" sz="1600" b="1" dirty="0"/>
              <a:t>at least two Management capable nodes</a:t>
            </a:r>
            <a:r>
              <a:rPr lang="en-US" altLang="zh-CN" sz="1600" dirty="0"/>
              <a:t> to form the backup cluster.</a:t>
            </a:r>
          </a:p>
          <a:p>
            <a:pPr>
              <a:lnSpc>
                <a:spcPct val="150000"/>
              </a:lnSpc>
            </a:pPr>
            <a:endParaRPr lang="en-US" altLang="zh-CN" sz="14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FAC779EE-C1A7-8CD9-4F75-C5A8A8D427DB}"/>
              </a:ext>
            </a:extLst>
          </p:cNvPr>
          <p:cNvSpPr txBox="1"/>
          <p:nvPr/>
        </p:nvSpPr>
        <p:spPr>
          <a:xfrm>
            <a:off x="800487" y="949325"/>
            <a:ext cx="8540940" cy="2080185"/>
          </a:xfrm>
          <a:prstGeom prst="rect">
            <a:avLst/>
          </a:prstGeom>
          <a:noFill/>
        </p:spPr>
        <p:txBody>
          <a:bodyPr wrap="square" rtlCol="0">
            <a:spAutoFit/>
          </a:bodyPr>
          <a:lstStyle/>
          <a:p>
            <a:pPr>
              <a:lnSpc>
                <a:spcPct val="150000"/>
              </a:lnSpc>
            </a:pPr>
            <a:r>
              <a:rPr lang="en-US" altLang="zh-CN" sz="2000" b="1" dirty="0">
                <a:solidFill>
                  <a:srgbClr val="18BCC6"/>
                </a:solidFill>
              </a:rPr>
              <a:t>Prerequisites:</a:t>
            </a:r>
            <a:br>
              <a:rPr lang="en-US" altLang="zh-CN" dirty="0"/>
            </a:br>
            <a:r>
              <a:rPr lang="en-US" altLang="zh-CN" sz="1600" dirty="0"/>
              <a:t>Under </a:t>
            </a:r>
            <a:r>
              <a:rPr lang="en-US" altLang="zh-CN" sz="1600" b="1" dirty="0"/>
              <a:t>[Resources] – [Backup Resource] – [Backup Node]</a:t>
            </a:r>
            <a:r>
              <a:rPr lang="en-US" altLang="zh-CN" sz="1600" dirty="0"/>
              <a:t> , add two or more nodes with </a:t>
            </a:r>
            <a:r>
              <a:rPr lang="en-US" altLang="zh-CN" sz="1600" b="1" dirty="0"/>
              <a:t>Management</a:t>
            </a:r>
            <a:r>
              <a:rPr lang="en-US" altLang="zh-CN" sz="1600" dirty="0"/>
              <a:t> capability.</a:t>
            </a:r>
          </a:p>
          <a:p>
            <a:pPr>
              <a:lnSpc>
                <a:spcPct val="150000"/>
              </a:lnSpc>
            </a:pPr>
            <a:r>
              <a:rPr lang="en-US" altLang="zh-CN" sz="2000" b="1" dirty="0">
                <a:solidFill>
                  <a:srgbClr val="18BCC6"/>
                </a:solidFill>
              </a:rPr>
              <a:t>Cluster Configuration Entry:</a:t>
            </a:r>
            <a:br>
              <a:rPr lang="en-US" altLang="zh-CN" dirty="0"/>
            </a:br>
            <a:r>
              <a:rPr lang="en-US" altLang="zh-CN" sz="1600" b="1" dirty="0"/>
              <a:t>[Resources] – [Backup Resource] – [Cluster Management]</a:t>
            </a:r>
            <a:endParaRPr lang="en-US" altLang="zh-CN" sz="1600" dirty="0"/>
          </a:p>
        </p:txBody>
      </p:sp>
    </p:spTree>
    <p:custDataLst>
      <p:tags r:id="rId1"/>
    </p:custDataLst>
    <p:extLst>
      <p:ext uri="{BB962C8B-B14F-4D97-AF65-F5344CB8AC3E}">
        <p14:creationId xmlns:p14="http://schemas.microsoft.com/office/powerpoint/2010/main" val="3096647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D1C626E-73BF-E7FD-B9D6-5909AC34B6E1}"/>
              </a:ext>
            </a:extLst>
          </p:cNvPr>
          <p:cNvSpPr txBox="1"/>
          <p:nvPr/>
        </p:nvSpPr>
        <p:spPr>
          <a:xfrm>
            <a:off x="650696" y="217865"/>
            <a:ext cx="10890607" cy="7158498"/>
          </a:xfrm>
          <a:prstGeom prst="rect">
            <a:avLst/>
          </a:prstGeom>
          <a:noFill/>
        </p:spPr>
        <p:txBody>
          <a:bodyPr wrap="square" rtlCol="0">
            <a:spAutoFit/>
          </a:bodyPr>
          <a:lstStyle/>
          <a:p>
            <a:pPr>
              <a:lnSpc>
                <a:spcPct val="150000"/>
              </a:lnSpc>
            </a:pPr>
            <a:r>
              <a:rPr lang="en-US" altLang="zh-CN" sz="2000" b="1" dirty="0">
                <a:solidFill>
                  <a:srgbClr val="18BCC6"/>
                </a:solidFill>
              </a:rPr>
              <a:t>Cluster Management Operations:</a:t>
            </a:r>
            <a:endParaRPr lang="en-US" altLang="zh-CN" sz="2000" dirty="0">
              <a:solidFill>
                <a:srgbClr val="18BCC6"/>
              </a:solidFill>
            </a:endParaRPr>
          </a:p>
          <a:p>
            <a:pPr marL="342900" indent="-342900">
              <a:lnSpc>
                <a:spcPct val="150000"/>
              </a:lnSpc>
              <a:buFont typeface="+mj-lt"/>
              <a:buAutoNum type="arabicPeriod"/>
            </a:pPr>
            <a:r>
              <a:rPr lang="en-US" altLang="zh-CN" sz="1600" b="1" dirty="0"/>
              <a:t>Start Cluster:</a:t>
            </a:r>
            <a:br>
              <a:rPr lang="en-US" altLang="zh-CN" sz="1600" dirty="0"/>
            </a:br>
            <a:r>
              <a:rPr lang="en-US" altLang="zh-CN" sz="1600" dirty="0"/>
              <a:t>After configuration, the cluster is </a:t>
            </a:r>
            <a:r>
              <a:rPr lang="en-US" altLang="zh-CN" sz="1600" b="1" dirty="0"/>
              <a:t>not started</a:t>
            </a:r>
            <a:r>
              <a:rPr lang="en-US" altLang="zh-CN" sz="1600" dirty="0"/>
              <a:t> by default. Click </a:t>
            </a:r>
            <a:r>
              <a:rPr lang="en-US" altLang="zh-CN" sz="1600" b="1" dirty="0"/>
              <a:t>[Start Cluster]</a:t>
            </a:r>
            <a:r>
              <a:rPr lang="en-US" altLang="zh-CN" sz="1600" dirty="0"/>
              <a:t>. On first startup, the </a:t>
            </a:r>
            <a:r>
              <a:rPr lang="en-US" altLang="zh-CN" sz="1600" b="1" dirty="0"/>
              <a:t>Server</a:t>
            </a:r>
            <a:r>
              <a:rPr lang="en-US" altLang="zh-CN" sz="1600" dirty="0"/>
              <a:t> node becomes the primary node by default.</a:t>
            </a:r>
          </a:p>
          <a:p>
            <a:pPr marL="342900" indent="-342900">
              <a:lnSpc>
                <a:spcPct val="150000"/>
              </a:lnSpc>
              <a:buFont typeface="+mj-lt"/>
              <a:buAutoNum type="arabicPeriod"/>
            </a:pPr>
            <a:r>
              <a:rPr lang="en-US" altLang="zh-CN" sz="1600" b="1" dirty="0"/>
              <a:t>Manual Failover:</a:t>
            </a:r>
            <a:br>
              <a:rPr lang="en-US" altLang="zh-CN" sz="1600" dirty="0"/>
            </a:br>
            <a:r>
              <a:rPr lang="en-US" altLang="zh-CN" sz="1600" dirty="0"/>
              <a:t>Once the cluster is running, you may manually switch the primary role. Select a node and click </a:t>
            </a:r>
            <a:r>
              <a:rPr lang="en-US" altLang="zh-CN" sz="1600" b="1" dirty="0"/>
              <a:t>[Switch to Primary]</a:t>
            </a:r>
            <a:r>
              <a:rPr lang="en-US" altLang="zh-CN" sz="1600" dirty="0"/>
              <a:t>.</a:t>
            </a:r>
          </a:p>
          <a:p>
            <a:pPr marL="342900" indent="-342900">
              <a:lnSpc>
                <a:spcPct val="150000"/>
              </a:lnSpc>
              <a:buFont typeface="+mj-lt"/>
              <a:buAutoNum type="arabicPeriod"/>
            </a:pPr>
            <a:r>
              <a:rPr lang="en-US" altLang="zh-CN" sz="1600" b="1" dirty="0"/>
              <a:t>Stop Cluster:</a:t>
            </a:r>
            <a:br>
              <a:rPr lang="en-US" altLang="zh-CN" sz="1600" dirty="0"/>
            </a:br>
            <a:r>
              <a:rPr lang="en-US" altLang="zh-CN" sz="1600" dirty="0"/>
              <a:t>While the cluster is running, click </a:t>
            </a:r>
            <a:r>
              <a:rPr lang="en-US" altLang="zh-CN" sz="1600" b="1" dirty="0"/>
              <a:t>[Stop Cluster]</a:t>
            </a:r>
            <a:r>
              <a:rPr lang="en-US" altLang="zh-CN" sz="1600" dirty="0"/>
              <a:t> to halt cluster services.</a:t>
            </a:r>
          </a:p>
          <a:p>
            <a:pPr marL="342900" indent="-342900">
              <a:lnSpc>
                <a:spcPct val="150000"/>
              </a:lnSpc>
              <a:buFont typeface="+mj-lt"/>
              <a:buAutoNum type="arabicPeriod"/>
            </a:pPr>
            <a:r>
              <a:rPr lang="en-US" altLang="zh-CN" sz="1600" b="1" dirty="0"/>
              <a:t>Modify Configuration:</a:t>
            </a:r>
            <a:br>
              <a:rPr lang="en-US" altLang="zh-CN" sz="1600" dirty="0"/>
            </a:br>
            <a:r>
              <a:rPr lang="en-US" altLang="zh-CN" sz="1600" dirty="0"/>
              <a:t>Configuration changes are allowed </a:t>
            </a:r>
            <a:r>
              <a:rPr lang="en-US" altLang="zh-CN" sz="1600" b="1" dirty="0"/>
              <a:t>only when the cluster is stopped or not yet started</a:t>
            </a:r>
            <a:r>
              <a:rPr lang="en-US" altLang="zh-CN" sz="1600" dirty="0"/>
              <a:t>. Click </a:t>
            </a:r>
            <a:r>
              <a:rPr lang="en-US" altLang="zh-CN" sz="1600" b="1" dirty="0"/>
              <a:t>[Edit Configuration]</a:t>
            </a:r>
            <a:r>
              <a:rPr lang="en-US" altLang="zh-CN" sz="1600" dirty="0"/>
              <a:t> to edit settings.</a:t>
            </a:r>
          </a:p>
          <a:p>
            <a:pPr marL="342900" indent="-342900">
              <a:lnSpc>
                <a:spcPct val="150000"/>
              </a:lnSpc>
              <a:buFont typeface="+mj-lt"/>
              <a:buAutoNum type="arabicPeriod"/>
            </a:pPr>
            <a:r>
              <a:rPr lang="en-US" altLang="zh-CN" sz="1600" b="1" dirty="0"/>
              <a:t>Operation Logs:</a:t>
            </a:r>
            <a:br>
              <a:rPr lang="en-US" altLang="zh-CN" sz="1600" dirty="0"/>
            </a:br>
            <a:r>
              <a:rPr lang="en-US" altLang="zh-CN" sz="1600" dirty="0"/>
              <a:t>Manual actions and automatic failover events are displayed in the log area below (recent entries only). For full logs, go to </a:t>
            </a:r>
            <a:r>
              <a:rPr lang="en-US" altLang="zh-CN" sz="1600" b="1" dirty="0"/>
              <a:t>[Monitor Center] – [Logs] – [HA Log]</a:t>
            </a:r>
            <a:r>
              <a:rPr lang="en-US" altLang="zh-CN" sz="1600" dirty="0"/>
              <a:t>.</a:t>
            </a:r>
          </a:p>
          <a:p>
            <a:pPr marL="342900" indent="-342900">
              <a:lnSpc>
                <a:spcPct val="150000"/>
              </a:lnSpc>
              <a:buFont typeface="+mj-lt"/>
              <a:buAutoNum type="arabicPeriod"/>
            </a:pPr>
            <a:r>
              <a:rPr lang="en-US" altLang="zh-CN" sz="1600" b="1" dirty="0"/>
              <a:t>VIP Redirection:</a:t>
            </a:r>
            <a:br>
              <a:rPr lang="en-US" altLang="zh-CN" sz="1600" dirty="0"/>
            </a:br>
            <a:r>
              <a:rPr lang="en-US" altLang="zh-CN" sz="1600" dirty="0"/>
              <a:t>Accessing any node via its individual IP will automatically redirect to the </a:t>
            </a:r>
            <a:r>
              <a:rPr lang="en-US" altLang="zh-CN" sz="1600" b="1" dirty="0"/>
              <a:t>VIP</a:t>
            </a:r>
            <a:r>
              <a:rPr lang="en-US" altLang="zh-CN" sz="1600" dirty="0"/>
              <a:t>.</a:t>
            </a:r>
          </a:p>
          <a:p>
            <a:pPr>
              <a:lnSpc>
                <a:spcPct val="150000"/>
              </a:lnSpc>
            </a:pPr>
            <a:br>
              <a:rPr lang="en-US" altLang="zh-CN" sz="1600" dirty="0"/>
            </a:b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81824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6C329-FCE8-411A-690A-DFA6C07CCDD5}"/>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D1E6C0DA-6087-6D78-B771-330701D88FD5}"/>
              </a:ext>
            </a:extLst>
          </p:cNvPr>
          <p:cNvSpPr txBox="1"/>
          <p:nvPr/>
        </p:nvSpPr>
        <p:spPr>
          <a:xfrm>
            <a:off x="568135" y="242875"/>
            <a:ext cx="8947756"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Clusters—How Clusters Work/Failover Process</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BCF26CE4-4360-A59B-E6A7-DD6BB3EEF7B1}"/>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9112B679-CA0E-F8F3-2678-82AAD241E68B}"/>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C21056E0-851B-961C-DF3C-16BB9C47CDD7}"/>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C2118BD0-95F3-8BC0-3271-7261BA0F0A62}"/>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1E311052-49DC-A1C0-8D78-1D8F3AFB00FF}"/>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0CF20643-A8F1-BF66-B031-D16E6942E5F0}"/>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921E0DE1-0E86-08D0-CBBA-E0252047D372}"/>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B92BC914-5C75-F8CB-716C-BDE69CA00B59}"/>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1B204930-A45B-0383-9350-52DF9873A730}"/>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AC8FD6AD-8956-E2BB-10F9-35E47308B903}"/>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2145B26A-5E86-E6D8-EA10-FFE6300EA9F8}"/>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a:extLst>
              <a:ext uri="{FF2B5EF4-FFF2-40B4-BE49-F238E27FC236}">
                <a16:creationId xmlns:a16="http://schemas.microsoft.com/office/drawing/2014/main" id="{B0A364F0-3F88-2719-E13E-C5248AE6374B}"/>
              </a:ext>
            </a:extLst>
          </p:cNvPr>
          <p:cNvSpPr txBox="1"/>
          <p:nvPr/>
        </p:nvSpPr>
        <p:spPr>
          <a:xfrm>
            <a:off x="568135" y="1417955"/>
            <a:ext cx="10584774" cy="5324535"/>
          </a:xfrm>
          <a:prstGeom prst="rect">
            <a:avLst/>
          </a:prstGeom>
          <a:noFill/>
        </p:spPr>
        <p:txBody>
          <a:bodyPr wrap="square" rtlCol="0">
            <a:spAutoFit/>
          </a:bodyPr>
          <a:lstStyle/>
          <a:p>
            <a:pPr marL="342900" indent="-342900">
              <a:lnSpc>
                <a:spcPct val="150000"/>
              </a:lnSpc>
              <a:buFont typeface="+mj-lt"/>
              <a:buAutoNum type="arabicPeriod"/>
            </a:pPr>
            <a:r>
              <a:rPr lang="en-US" altLang="zh-CN" sz="1600" b="1" dirty="0"/>
              <a:t>Equal weight for all nodes.</a:t>
            </a:r>
            <a:r>
              <a:rPr lang="en-US" altLang="zh-CN" sz="1600" dirty="0"/>
              <a:t> </a:t>
            </a:r>
          </a:p>
          <a:p>
            <a:pPr indent="457200">
              <a:lnSpc>
                <a:spcPct val="150000"/>
              </a:lnSpc>
            </a:pPr>
            <a:r>
              <a:rPr lang="en-US" altLang="zh-CN" sz="1600" dirty="0"/>
              <a:t>Only one active (master) node exists for HA purposes; job execution has no primary/standby distinction.</a:t>
            </a:r>
          </a:p>
          <a:p>
            <a:pPr marL="342900" indent="-342900">
              <a:lnSpc>
                <a:spcPct val="150000"/>
              </a:lnSpc>
              <a:buFont typeface="+mj-lt"/>
              <a:buAutoNum type="arabicPeriod" startAt="2"/>
            </a:pPr>
            <a:r>
              <a:rPr lang="en-US" altLang="zh-CN" sz="1600" b="1" dirty="0"/>
              <a:t>Clients connect via VIP.</a:t>
            </a:r>
            <a:r>
              <a:rPr lang="en-US" altLang="zh-CN" sz="1600" dirty="0"/>
              <a:t> </a:t>
            </a:r>
          </a:p>
          <a:p>
            <a:pPr marL="342900">
              <a:lnSpc>
                <a:spcPct val="150000"/>
              </a:lnSpc>
            </a:pPr>
            <a:r>
              <a:rPr lang="en-US" altLang="zh-CN" sz="1600" dirty="0"/>
              <a:t>The primary node syncs data to standbys in real time, with a full sync every 30 minutes.</a:t>
            </a:r>
          </a:p>
          <a:p>
            <a:pPr marL="342900" indent="-342900">
              <a:lnSpc>
                <a:spcPct val="150000"/>
              </a:lnSpc>
              <a:buFont typeface="+mj-lt"/>
              <a:buAutoNum type="arabicPeriod" startAt="3"/>
            </a:pPr>
            <a:r>
              <a:rPr lang="en-US" altLang="zh-CN" sz="1600" b="1" dirty="0"/>
              <a:t>Heartbeat monitoring triggers failover.</a:t>
            </a:r>
            <a:r>
              <a:rPr lang="en-US" altLang="zh-CN" sz="1600" dirty="0"/>
              <a:t> </a:t>
            </a:r>
          </a:p>
          <a:p>
            <a:pPr marL="342900">
              <a:lnSpc>
                <a:spcPct val="150000"/>
              </a:lnSpc>
            </a:pPr>
            <a:r>
              <a:rPr lang="en-US" altLang="zh-CN" sz="1600" dirty="0"/>
              <a:t>VIP migrates to a randomly chosen standby, which becomes the new primary. Failover takes ~</a:t>
            </a:r>
            <a:r>
              <a:rPr lang="en-US" altLang="zh-CN" sz="1600" dirty="0">
                <a:solidFill>
                  <a:srgbClr val="FF0000"/>
                </a:solidFill>
              </a:rPr>
              <a:t>2–3 minutes</a:t>
            </a:r>
            <a:r>
              <a:rPr lang="en-US" altLang="zh-CN" sz="1600" dirty="0"/>
              <a:t>; the original primary remains standby upon recovery.</a:t>
            </a:r>
          </a:p>
          <a:p>
            <a:pPr marL="342900" indent="-342900">
              <a:lnSpc>
                <a:spcPct val="150000"/>
              </a:lnSpc>
              <a:buFont typeface="+mj-lt"/>
              <a:buAutoNum type="arabicPeriod" startAt="4"/>
            </a:pPr>
            <a:r>
              <a:rPr lang="en-US" altLang="zh-CN" sz="1600" b="1" dirty="0"/>
              <a:t>Resource pools checked every 10 seconds.</a:t>
            </a:r>
            <a:r>
              <a:rPr lang="en-US" altLang="zh-CN" sz="1600" dirty="0"/>
              <a:t> </a:t>
            </a:r>
          </a:p>
          <a:p>
            <a:pPr marL="342900">
              <a:lnSpc>
                <a:spcPct val="150000"/>
              </a:lnSpc>
            </a:pPr>
            <a:r>
              <a:rPr lang="en-US" altLang="zh-CN" sz="1600" dirty="0"/>
              <a:t>Offline resources retry every 5 seconds; after 120 seconds, jobs are reassigned.</a:t>
            </a:r>
          </a:p>
          <a:p>
            <a:pPr marL="342900" indent="-342900">
              <a:lnSpc>
                <a:spcPct val="150000"/>
              </a:lnSpc>
              <a:buFont typeface="+mj-lt"/>
              <a:buAutoNum type="arabicPeriod" startAt="5"/>
            </a:pPr>
            <a:r>
              <a:rPr lang="en-US" altLang="zh-CN" sz="1600" b="1" dirty="0"/>
              <a:t>Standby nodes auto-reconnect.</a:t>
            </a:r>
            <a:r>
              <a:rPr lang="en-US" altLang="zh-CN" sz="1600" dirty="0"/>
              <a:t> </a:t>
            </a:r>
          </a:p>
          <a:p>
            <a:pPr marL="342900">
              <a:lnSpc>
                <a:spcPct val="150000"/>
              </a:lnSpc>
            </a:pPr>
            <a:r>
              <a:rPr lang="en-US" altLang="zh-CN" sz="1600" dirty="0"/>
              <a:t>Upon reconnection, database sync runs before the node returns to online status. Cluster startup also waits for initial sync.</a:t>
            </a:r>
          </a:p>
          <a:p>
            <a:br>
              <a:rPr lang="en-US" altLang="zh-CN" sz="1400" dirty="0"/>
            </a:br>
            <a:endParaRPr lang="en-US" altLang="zh-CN" sz="140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31AFE120-6F9E-35F7-7F37-1BB5C1CC644A}"/>
              </a:ext>
            </a:extLst>
          </p:cNvPr>
          <p:cNvSpPr txBox="1"/>
          <p:nvPr/>
        </p:nvSpPr>
        <p:spPr>
          <a:xfrm>
            <a:off x="568135" y="938063"/>
            <a:ext cx="7772400" cy="400110"/>
          </a:xfrm>
          <a:prstGeom prst="rect">
            <a:avLst/>
          </a:prstGeom>
          <a:noFill/>
        </p:spPr>
        <p:txBody>
          <a:bodyPr wrap="square">
            <a:spAutoFit/>
          </a:bodyPr>
          <a:lstStyle/>
          <a:p>
            <a:r>
              <a:rPr lang="en-US" altLang="zh-CN" sz="2000" b="1" dirty="0">
                <a:solidFill>
                  <a:srgbClr val="18BCC6"/>
                </a:solidFill>
                <a:latin typeface="微软雅黑" panose="020B0503020204020204" charset="-122"/>
                <a:ea typeface="微软雅黑" panose="020B0503020204020204" charset="-122"/>
                <a:cs typeface="微软雅黑" panose="020B0503020204020204" charset="-122"/>
                <a:sym typeface="微软雅黑" panose="020B0503020204020204" charset="-122"/>
              </a:rPr>
              <a:t>Cluster Failover Process</a:t>
            </a:r>
            <a:endParaRPr lang="zh-CN" altLang="en-US" sz="2000" b="1" dirty="0">
              <a:solidFill>
                <a:srgbClr val="18BCC6"/>
              </a:solidFill>
            </a:endParaRPr>
          </a:p>
        </p:txBody>
      </p:sp>
    </p:spTree>
    <p:custDataLst>
      <p:tags r:id="rId1"/>
    </p:custDataLst>
    <p:extLst>
      <p:ext uri="{BB962C8B-B14F-4D97-AF65-F5344CB8AC3E}">
        <p14:creationId xmlns:p14="http://schemas.microsoft.com/office/powerpoint/2010/main" val="4249833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577C5-9428-5EFA-541B-BD9D8CDF3389}"/>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FAE9FCCF-1693-0DD0-6A53-D28B129D4CE6}"/>
              </a:ext>
            </a:extLst>
          </p:cNvPr>
          <p:cNvSpPr txBox="1"/>
          <p:nvPr/>
        </p:nvSpPr>
        <p:spPr>
          <a:xfrm>
            <a:off x="568135" y="242875"/>
            <a:ext cx="9434847" cy="492443"/>
          </a:xfrm>
          <a:prstGeom prst="rect">
            <a:avLst/>
          </a:prstGeom>
          <a:noFill/>
        </p:spPr>
        <p:txBody>
          <a:bodyPr wrap="square" rtlCol="0">
            <a:spAutoFit/>
          </a:bodyPr>
          <a:lstStyle/>
          <a:p>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Clusters—Resource Pool Configuration and Usage</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513937CA-75A1-A810-1154-4A503BF24333}"/>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78B33D66-A332-E68B-76BC-6579FA8382F8}"/>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4B7869FB-6146-668B-664A-D0C3A62262A8}"/>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270B77C5-8183-6D23-EA5A-388BF1D9D7D8}"/>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EFD7CDE9-2DF2-A464-BD93-3C596207F5D6}"/>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53A8159F-790F-4131-ABE2-1AA101D23E87}"/>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44762DBE-446A-D297-4B8F-F6AAD9F93A8A}"/>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6BDA4667-E08D-9882-AFB3-0C0564CAE94C}"/>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FB5BB601-8893-47AE-2B4A-418A089B254E}"/>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97BB992D-E848-56F1-A41B-141B41F1B280}"/>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CC935766-0927-6526-3117-3C72E3FF378E}"/>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a:extLst>
              <a:ext uri="{FF2B5EF4-FFF2-40B4-BE49-F238E27FC236}">
                <a16:creationId xmlns:a16="http://schemas.microsoft.com/office/drawing/2014/main" id="{33E9339E-5628-9F75-B60E-7006571FF3F5}"/>
              </a:ext>
            </a:extLst>
          </p:cNvPr>
          <p:cNvSpPr txBox="1"/>
          <p:nvPr/>
        </p:nvSpPr>
        <p:spPr>
          <a:xfrm>
            <a:off x="568135" y="970239"/>
            <a:ext cx="11490781" cy="3465179"/>
          </a:xfrm>
          <a:prstGeom prst="rect">
            <a:avLst/>
          </a:prstGeom>
          <a:noFill/>
        </p:spPr>
        <p:txBody>
          <a:bodyPr wrap="square" rtlCol="0">
            <a:spAutoFit/>
          </a:bodyPr>
          <a:lstStyle/>
          <a:p>
            <a:pPr>
              <a:lnSpc>
                <a:spcPct val="150000"/>
              </a:lnSpc>
            </a:pPr>
            <a:r>
              <a:rPr lang="en-US" altLang="zh-CN" sz="2000" b="1" dirty="0">
                <a:solidFill>
                  <a:srgbClr val="18BCC6"/>
                </a:solidFill>
                <a:latin typeface="微软雅黑" panose="020B0503020204020204" pitchFamily="34" charset="-122"/>
                <a:ea typeface="微软雅黑" panose="020B0503020204020204" pitchFamily="34" charset="-122"/>
              </a:rPr>
              <a:t>How to Enter?</a:t>
            </a:r>
          </a:p>
          <a:p>
            <a:pPr>
              <a:lnSpc>
                <a:spcPct val="150000"/>
              </a:lnSpc>
            </a:pPr>
            <a:r>
              <a:rPr lang="en-US" altLang="zh-CN" sz="1600" b="1" dirty="0">
                <a:latin typeface="微软雅黑" panose="020B0503020204020204" pitchFamily="34" charset="-122"/>
                <a:ea typeface="微软雅黑" panose="020B0503020204020204" pitchFamily="34" charset="-122"/>
              </a:rPr>
              <a:t>Compute Resource Pool</a:t>
            </a:r>
            <a:r>
              <a:rPr lang="en-US" altLang="zh-CN" sz="1600" dirty="0">
                <a:latin typeface="微软雅黑" panose="020B0503020204020204" pitchFamily="34" charset="-122"/>
                <a:ea typeface="微软雅黑" panose="020B0503020204020204" pitchFamily="34" charset="-122"/>
              </a:rPr>
              <a:t>:</a:t>
            </a:r>
          </a:p>
          <a:p>
            <a:pPr>
              <a:lnSpc>
                <a:spcPct val="150000"/>
              </a:lnSpc>
            </a:pPr>
            <a:r>
              <a:rPr lang="en-US" altLang="zh-CN" sz="1600" dirty="0">
                <a:latin typeface="微软雅黑" panose="020B0503020204020204" pitchFamily="34" charset="-122"/>
                <a:ea typeface="微软雅黑" panose="020B0503020204020204" pitchFamily="34" charset="-122"/>
              </a:rPr>
              <a:t>[Resources] &gt; [Backup Resource] &gt; [Backup Nodes] &gt; [Compute Resource Pool]</a:t>
            </a:r>
          </a:p>
          <a:p>
            <a:pPr>
              <a:lnSpc>
                <a:spcPct val="150000"/>
              </a:lnSpc>
            </a:pPr>
            <a:r>
              <a:rPr lang="en-US" altLang="zh-CN" sz="1600" b="1" dirty="0">
                <a:latin typeface="微软雅黑" panose="020B0503020204020204" pitchFamily="34" charset="-122"/>
                <a:ea typeface="微软雅黑" panose="020B0503020204020204" pitchFamily="34" charset="-122"/>
              </a:rPr>
              <a:t>Storage Resource Pool: </a:t>
            </a:r>
          </a:p>
          <a:p>
            <a:pPr>
              <a:lnSpc>
                <a:spcPct val="150000"/>
              </a:lnSpc>
            </a:pPr>
            <a:r>
              <a:rPr lang="en-US" altLang="zh-CN" sz="1600" dirty="0">
                <a:latin typeface="微软雅黑" panose="020B0503020204020204" pitchFamily="34" charset="-122"/>
                <a:ea typeface="微软雅黑" panose="020B0503020204020204" pitchFamily="34" charset="-122"/>
              </a:rPr>
              <a:t>[Resources] &gt; [Backup Resource] &gt; [Backup Nodes] &gt; [Compute Resource Pool]</a:t>
            </a:r>
          </a:p>
          <a:p>
            <a:pPr>
              <a:lnSpc>
                <a:spcPct val="150000"/>
              </a:lnSpc>
            </a:pPr>
            <a:r>
              <a:rPr lang="en-US" altLang="zh-CN" sz="1600" b="1" dirty="0">
                <a:latin typeface="微软雅黑" panose="020B0503020204020204" pitchFamily="34" charset="-122"/>
                <a:ea typeface="微软雅黑" panose="020B0503020204020204" pitchFamily="34" charset="-122"/>
              </a:rPr>
              <a:t>Proxy Resource Pool: </a:t>
            </a:r>
          </a:p>
          <a:p>
            <a:pPr>
              <a:lnSpc>
                <a:spcPct val="150000"/>
              </a:lnSpc>
            </a:pPr>
            <a:r>
              <a:rPr lang="en-US" altLang="zh-CN" sz="1600" dirty="0">
                <a:latin typeface="微软雅黑" panose="020B0503020204020204" pitchFamily="34" charset="-122"/>
                <a:ea typeface="微软雅黑" panose="020B0503020204020204" pitchFamily="34" charset="-122"/>
              </a:rPr>
              <a:t>[Resources] &gt; [Infrastructure] &gt; [Agent &amp; Proxy] &gt; [Transmission Proxy Resource Pool]</a:t>
            </a:r>
          </a:p>
          <a:p>
            <a:pPr>
              <a:lnSpc>
                <a:spcPct val="150000"/>
              </a:lnSpc>
            </a:pPr>
            <a:r>
              <a:rPr lang="en-US" altLang="zh-CN" sz="1600" b="1" dirty="0">
                <a:latin typeface="微软雅黑" panose="020B0503020204020204" pitchFamily="34" charset="-122"/>
                <a:ea typeface="微软雅黑" panose="020B0503020204020204" pitchFamily="34" charset="-122"/>
              </a:rPr>
              <a:t>Network Resource Pool: </a:t>
            </a:r>
          </a:p>
          <a:p>
            <a:pPr>
              <a:lnSpc>
                <a:spcPct val="150000"/>
              </a:lnSpc>
            </a:pPr>
            <a:r>
              <a:rPr lang="en-US" altLang="zh-CN" sz="1600" dirty="0">
                <a:latin typeface="微软雅黑" panose="020B0503020204020204" pitchFamily="34" charset="-122"/>
                <a:ea typeface="微软雅黑" panose="020B0503020204020204" pitchFamily="34" charset="-122"/>
              </a:rPr>
              <a:t>[Resources] - [Backup Resource] - [Backup Node] - [Select Node] - [Network Map] - [Network Resource Pool]</a:t>
            </a:r>
          </a:p>
        </p:txBody>
      </p:sp>
    </p:spTree>
    <p:custDataLst>
      <p:tags r:id="rId1"/>
    </p:custDataLst>
    <p:extLst>
      <p:ext uri="{BB962C8B-B14F-4D97-AF65-F5344CB8AC3E}">
        <p14:creationId xmlns:p14="http://schemas.microsoft.com/office/powerpoint/2010/main" val="1433200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57F24-9CDD-8D07-B1BA-6AE3F83ED54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E8EFC20B-8E41-3D78-A119-DDD02300AFB5}"/>
              </a:ext>
            </a:extLst>
          </p:cNvPr>
          <p:cNvSpPr txBox="1"/>
          <p:nvPr/>
        </p:nvSpPr>
        <p:spPr>
          <a:xfrm>
            <a:off x="568135" y="242875"/>
            <a:ext cx="8280897"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Clusters—Resource Pool Introduction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E1474D38-F643-7537-F558-38C69D0FACBD}"/>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38CA55D5-148B-2253-6A05-C1BA488FE592}"/>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E6807B9C-B99C-AB08-01E8-922945A01BDF}"/>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4E0C1197-BEE0-6E2B-793F-921FEA5B726A}"/>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DACACF6B-2E88-AE0A-D490-2337C7D7AD44}"/>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8E3BF65B-9035-F6F6-FFC4-180D92BA7C64}"/>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52A6A4D6-653F-1803-D0D9-2C673C0BEC94}"/>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41703530-44E5-F66D-E75E-EC2D69497268}"/>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6B6065BC-4A40-8B44-7A18-45448F702F57}"/>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6D52D99F-6978-3249-A6E8-D8B7DED3D84C}"/>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E021A059-A646-7BBD-855F-C69EE9E0A99C}"/>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a:extLst>
              <a:ext uri="{FF2B5EF4-FFF2-40B4-BE49-F238E27FC236}">
                <a16:creationId xmlns:a16="http://schemas.microsoft.com/office/drawing/2014/main" id="{04A350EB-39BB-934B-F246-9EEFA6A5B222}"/>
              </a:ext>
            </a:extLst>
          </p:cNvPr>
          <p:cNvSpPr txBox="1"/>
          <p:nvPr/>
        </p:nvSpPr>
        <p:spPr>
          <a:xfrm>
            <a:off x="1955551" y="1189355"/>
            <a:ext cx="8280897" cy="2818849"/>
          </a:xfrm>
          <a:prstGeom prst="rect">
            <a:avLst/>
          </a:prstGeom>
          <a:noFill/>
        </p:spPr>
        <p:txBody>
          <a:bodyPr wrap="square" rtlCol="0">
            <a:spAutoFit/>
          </a:bodyPr>
          <a:lstStyle/>
          <a:p>
            <a:pPr algn="ctr">
              <a:lnSpc>
                <a:spcPct val="150000"/>
              </a:lnSpc>
            </a:pPr>
            <a:r>
              <a:rPr lang="en-US" altLang="zh-CN" sz="2400" b="1" dirty="0">
                <a:solidFill>
                  <a:srgbClr val="18BCC6"/>
                </a:solidFill>
              </a:rPr>
              <a:t>Cluster </a:t>
            </a:r>
            <a:r>
              <a:rPr lang="en-US" altLang="zh-CN" sz="2400" dirty="0">
                <a:solidFill>
                  <a:srgbClr val="18BCC6"/>
                </a:solidFill>
              </a:rPr>
              <a:t>vs. </a:t>
            </a:r>
            <a:r>
              <a:rPr lang="en-US" altLang="zh-CN" sz="2400" b="1" dirty="0">
                <a:solidFill>
                  <a:srgbClr val="18BCC6"/>
                </a:solidFill>
              </a:rPr>
              <a:t>Resource Pools</a:t>
            </a:r>
            <a:endParaRPr lang="en-US" altLang="zh-CN" sz="2400" dirty="0">
              <a:solidFill>
                <a:srgbClr val="18BCC6"/>
              </a:solidFill>
            </a:endParaRPr>
          </a:p>
          <a:p>
            <a:pPr marL="285750" indent="-285750">
              <a:lnSpc>
                <a:spcPct val="150000"/>
              </a:lnSpc>
              <a:buFont typeface="Arial" panose="020B0604020202020204" pitchFamily="34" charset="0"/>
              <a:buChar char="•"/>
            </a:pPr>
            <a:r>
              <a:rPr lang="en-US" altLang="zh-CN" sz="1600" b="1" dirty="0"/>
              <a:t>Cluster:</a:t>
            </a:r>
            <a:r>
              <a:rPr lang="en-US" altLang="zh-CN" sz="1600" dirty="0"/>
              <a:t> Provides </a:t>
            </a:r>
            <a:r>
              <a:rPr lang="en-US" altLang="zh-CN" sz="1600" b="1" dirty="0"/>
              <a:t>high availability (HA) for the backup system</a:t>
            </a:r>
            <a:r>
              <a:rPr lang="en-US" altLang="zh-CN" sz="1600" dirty="0"/>
              <a:t> itself.</a:t>
            </a:r>
          </a:p>
          <a:p>
            <a:pPr marL="285750" indent="-285750">
              <a:lnSpc>
                <a:spcPct val="150000"/>
              </a:lnSpc>
              <a:buFont typeface="Arial" panose="020B0604020202020204" pitchFamily="34" charset="0"/>
              <a:buChar char="•"/>
            </a:pPr>
            <a:r>
              <a:rPr lang="en-US" altLang="zh-CN" sz="1600" b="1" dirty="0"/>
              <a:t>Resource Pools:</a:t>
            </a:r>
            <a:r>
              <a:rPr lang="en-US" altLang="zh-CN" sz="1600" dirty="0"/>
              <a:t> Provide </a:t>
            </a:r>
            <a:r>
              <a:rPr lang="en-US" altLang="zh-CN" sz="1600" b="1" dirty="0"/>
              <a:t>HA and load balancing for various resources</a:t>
            </a:r>
            <a:r>
              <a:rPr lang="en-US" altLang="zh-CN" sz="1600" dirty="0"/>
              <a:t>. A single‑node backup system can already leverage Resource pools for HA and load balancing—</a:t>
            </a:r>
            <a:r>
              <a:rPr lang="en-US" altLang="zh-CN" sz="1600" b="1" dirty="0"/>
              <a:t>no cluster required</a:t>
            </a:r>
            <a:r>
              <a:rPr lang="en-US" altLang="zh-CN" sz="1600" dirty="0"/>
              <a:t>.</a:t>
            </a:r>
          </a:p>
          <a:p>
            <a:pPr>
              <a:lnSpc>
                <a:spcPct val="150000"/>
              </a:lnSpc>
            </a:pPr>
            <a:r>
              <a:rPr lang="en-US" altLang="zh-CN" sz="1600" dirty="0"/>
              <a:t>Resource pools can also function </a:t>
            </a:r>
            <a:r>
              <a:rPr lang="en-US" altLang="zh-CN" sz="1600" b="1" dirty="0"/>
              <a:t>within a cluster</a:t>
            </a:r>
            <a:r>
              <a:rPr lang="en-US" altLang="zh-CN" sz="1600" dirty="0"/>
              <a:t> for combined HA at all levels, or be used </a:t>
            </a:r>
            <a:r>
              <a:rPr lang="en-US" altLang="zh-CN" sz="1600" b="1" dirty="0"/>
              <a:t>independently</a:t>
            </a:r>
            <a:r>
              <a:rPr lang="en-US" altLang="zh-CN" sz="1600" dirty="0"/>
              <a:t>. Pools have </a:t>
            </a:r>
            <a:r>
              <a:rPr lang="en-US" altLang="zh-CN" sz="1600" b="1" dirty="0"/>
              <a:t>no binding relationships</a:t>
            </a:r>
            <a:r>
              <a:rPr lang="en-US" altLang="zh-CN" sz="1600" dirty="0"/>
              <a:t> with each other.</a:t>
            </a:r>
          </a:p>
        </p:txBody>
      </p:sp>
    </p:spTree>
    <p:custDataLst>
      <p:tags r:id="rId1"/>
    </p:custDataLst>
    <p:extLst>
      <p:ext uri="{BB962C8B-B14F-4D97-AF65-F5344CB8AC3E}">
        <p14:creationId xmlns:p14="http://schemas.microsoft.com/office/powerpoint/2010/main" val="417051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6068DCD4-E86C-47D1-C744-09E17C561DC9}"/>
              </a:ext>
            </a:extLst>
          </p:cNvPr>
          <p:cNvSpPr/>
          <p:nvPr/>
        </p:nvSpPr>
        <p:spPr>
          <a:xfrm>
            <a:off x="415636" y="945060"/>
            <a:ext cx="3168461"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18BCC6"/>
                </a:solidFill>
              </a:rPr>
              <a:t>Compute Resource Pool</a:t>
            </a:r>
            <a:endParaRPr lang="zh-CN" altLang="en-US" dirty="0">
              <a:solidFill>
                <a:srgbClr val="18BCC6"/>
              </a:solidFill>
              <a:latin typeface="微软雅黑" panose="020B0503020204020204" pitchFamily="34" charset="-122"/>
              <a:ea typeface="微软雅黑" panose="020B0503020204020204" pitchFamily="34" charset="-122"/>
            </a:endParaRPr>
          </a:p>
        </p:txBody>
      </p:sp>
      <p:sp>
        <p:nvSpPr>
          <p:cNvPr id="3" name="矩形: 圆角 2">
            <a:extLst>
              <a:ext uri="{FF2B5EF4-FFF2-40B4-BE49-F238E27FC236}">
                <a16:creationId xmlns:a16="http://schemas.microsoft.com/office/drawing/2014/main" id="{F4368C07-2FB2-F6D8-8FC0-5B9BCD991748}"/>
              </a:ext>
            </a:extLst>
          </p:cNvPr>
          <p:cNvSpPr/>
          <p:nvPr/>
        </p:nvSpPr>
        <p:spPr>
          <a:xfrm>
            <a:off x="415636" y="2706654"/>
            <a:ext cx="3168461" cy="144469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18BCC6"/>
                </a:solidFill>
                <a:latin typeface="微软雅黑" panose="020B0503020204020204" pitchFamily="34" charset="-122"/>
                <a:ea typeface="微软雅黑" panose="020B0503020204020204" pitchFamily="34" charset="-122"/>
              </a:rPr>
              <a:t>Storage Resource Pool</a:t>
            </a:r>
            <a:endParaRPr lang="zh-CN" altLang="en-US" dirty="0">
              <a:solidFill>
                <a:srgbClr val="18BCC6"/>
              </a:solidFill>
              <a:latin typeface="微软雅黑" panose="020B0503020204020204" pitchFamily="34" charset="-122"/>
              <a:ea typeface="微软雅黑" panose="020B0503020204020204" pitchFamily="34" charset="-122"/>
            </a:endParaRPr>
          </a:p>
        </p:txBody>
      </p:sp>
      <p:sp>
        <p:nvSpPr>
          <p:cNvPr id="4" name="矩形: 圆角 3">
            <a:extLst>
              <a:ext uri="{FF2B5EF4-FFF2-40B4-BE49-F238E27FC236}">
                <a16:creationId xmlns:a16="http://schemas.microsoft.com/office/drawing/2014/main" id="{C6B9D3F3-8899-6396-2F81-324EEA0CB6A1}"/>
              </a:ext>
            </a:extLst>
          </p:cNvPr>
          <p:cNvSpPr/>
          <p:nvPr/>
        </p:nvSpPr>
        <p:spPr>
          <a:xfrm>
            <a:off x="415636" y="4962618"/>
            <a:ext cx="3168461"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18BCC6"/>
                </a:solidFill>
                <a:latin typeface="微软雅黑" panose="020B0503020204020204" pitchFamily="34" charset="-122"/>
                <a:ea typeface="微软雅黑" panose="020B0503020204020204" pitchFamily="34" charset="-122"/>
              </a:rPr>
              <a:t>Proxy Resource Pool</a:t>
            </a:r>
            <a:endParaRPr lang="zh-CN" altLang="en-US" dirty="0">
              <a:solidFill>
                <a:srgbClr val="18BCC6"/>
              </a:solidFill>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id="{FBB6B097-07A5-2F0F-50AE-E6B2C7ADCC0E}"/>
              </a:ext>
            </a:extLst>
          </p:cNvPr>
          <p:cNvSpPr/>
          <p:nvPr/>
        </p:nvSpPr>
        <p:spPr>
          <a:xfrm>
            <a:off x="415636" y="5867565"/>
            <a:ext cx="3168461"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18BCC6"/>
                </a:solidFill>
                <a:latin typeface="微软雅黑" panose="020B0503020204020204" pitchFamily="34" charset="-122"/>
                <a:ea typeface="微软雅黑" panose="020B0503020204020204" pitchFamily="34" charset="-122"/>
              </a:rPr>
              <a:t>Network Resource Pool</a:t>
            </a:r>
            <a:endParaRPr lang="zh-CN" altLang="en-US" dirty="0">
              <a:solidFill>
                <a:srgbClr val="18BCC6"/>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10FF12C9-B509-4693-F388-5FCD0C6D3C96}"/>
              </a:ext>
            </a:extLst>
          </p:cNvPr>
          <p:cNvSpPr txBox="1"/>
          <p:nvPr/>
        </p:nvSpPr>
        <p:spPr>
          <a:xfrm>
            <a:off x="3861371" y="913632"/>
            <a:ext cx="5209459" cy="418191"/>
          </a:xfrm>
          <a:prstGeom prst="rect">
            <a:avLst/>
          </a:prstGeom>
          <a:noFill/>
        </p:spPr>
        <p:txBody>
          <a:bodyPr wrap="square" rtlCol="0">
            <a:spAutoFit/>
          </a:bodyPr>
          <a:lstStyle/>
          <a:p>
            <a:pPr algn="just">
              <a:lnSpc>
                <a:spcPct val="150000"/>
              </a:lnSpc>
            </a:pPr>
            <a:r>
              <a:rPr lang="en-US" altLang="zh-CN" sz="1600" dirty="0"/>
              <a:t>Consists of nodes with </a:t>
            </a:r>
            <a:r>
              <a:rPr lang="en-US" altLang="zh-CN" sz="1600" b="1" dirty="0"/>
              <a:t>Compute</a:t>
            </a:r>
            <a:r>
              <a:rPr lang="en-US" altLang="zh-CN" sz="1600" dirty="0"/>
              <a:t> capability.</a:t>
            </a:r>
            <a:endParaRPr lang="zh-CN" altLang="en-US" sz="16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71E3814C-B7B6-FAEC-0E3B-4C59A2F401BA}"/>
              </a:ext>
            </a:extLst>
          </p:cNvPr>
          <p:cNvSpPr txBox="1"/>
          <p:nvPr/>
        </p:nvSpPr>
        <p:spPr>
          <a:xfrm>
            <a:off x="3750535" y="1655478"/>
            <a:ext cx="8239407" cy="3003515"/>
          </a:xfrm>
          <a:prstGeom prst="rect">
            <a:avLst/>
          </a:prstGeom>
          <a:noFill/>
        </p:spPr>
        <p:txBody>
          <a:bodyPr wrap="square" rtlCol="0">
            <a:spAutoFit/>
          </a:bodyPr>
          <a:lstStyle/>
          <a:p>
            <a:pPr>
              <a:lnSpc>
                <a:spcPct val="150000"/>
              </a:lnSpc>
            </a:pPr>
            <a:r>
              <a:rPr lang="en-US" altLang="zh-CN" sz="1600" dirty="0"/>
              <a:t>Consists of storage attached to nodes. Three subtypes; each pool accepts </a:t>
            </a:r>
            <a:r>
              <a:rPr lang="en-US" altLang="zh-CN" sz="1600" b="1" dirty="0"/>
              <a:t>only one storage type</a:t>
            </a:r>
            <a:r>
              <a:rPr lang="en-US" altLang="zh-CN" sz="1600" dirty="0"/>
              <a:t>:</a:t>
            </a:r>
          </a:p>
          <a:p>
            <a:pPr>
              <a:lnSpc>
                <a:spcPct val="150000"/>
              </a:lnSpc>
            </a:pPr>
            <a:r>
              <a:rPr lang="en-US" altLang="zh-CN" sz="1600" b="1" dirty="0"/>
              <a:t>Centralized Storage Pool:</a:t>
            </a:r>
            <a:r>
              <a:rPr lang="en-US" altLang="zh-CN" sz="1600" dirty="0"/>
              <a:t> Local disk, partition, directory, LVM volume, FC, iSCSI.</a:t>
            </a:r>
          </a:p>
          <a:p>
            <a:pPr>
              <a:lnSpc>
                <a:spcPct val="150000"/>
              </a:lnSpc>
            </a:pPr>
            <a:r>
              <a:rPr lang="en-US" altLang="zh-CN" sz="1600" b="1" dirty="0"/>
              <a:t>NAS Storage Pool:</a:t>
            </a:r>
            <a:r>
              <a:rPr lang="en-US" altLang="zh-CN" sz="1600" dirty="0"/>
              <a:t> CIFS, NFS, Huawei </a:t>
            </a:r>
            <a:r>
              <a:rPr lang="en-US" altLang="zh-CN" sz="1600" dirty="0" err="1"/>
              <a:t>OceanProtect</a:t>
            </a:r>
            <a:r>
              <a:rPr lang="en-US" altLang="zh-CN" sz="1600" dirty="0"/>
              <a:t> (NFS/CIFS).</a:t>
            </a:r>
          </a:p>
          <a:p>
            <a:pPr>
              <a:lnSpc>
                <a:spcPct val="150000"/>
              </a:lnSpc>
            </a:pPr>
            <a:r>
              <a:rPr lang="en-US" altLang="zh-CN" sz="1600" b="1" dirty="0"/>
              <a:t>Cloud Storage Pool:</a:t>
            </a:r>
            <a:r>
              <a:rPr lang="en-US" altLang="zh-CN" sz="1600" dirty="0"/>
              <a:t> All supported cloud storage.</a:t>
            </a:r>
          </a:p>
          <a:p>
            <a:pPr>
              <a:lnSpc>
                <a:spcPct val="150000"/>
              </a:lnSpc>
            </a:pPr>
            <a:r>
              <a:rPr lang="en-US" altLang="zh-CN" sz="1600" b="1" dirty="0"/>
              <a:t>Tip:</a:t>
            </a:r>
            <a:r>
              <a:rPr lang="en-US" altLang="zh-CN" sz="1600" dirty="0"/>
              <a:t> NAS storage is </a:t>
            </a:r>
            <a:r>
              <a:rPr lang="en-US" altLang="zh-CN" sz="1600" b="1" dirty="0"/>
              <a:t>auto‑mounted to all compute nodes</a:t>
            </a:r>
            <a:r>
              <a:rPr lang="en-US" altLang="zh-CN" sz="1600" dirty="0"/>
              <a:t> by default (can be disabled during addition). Remote backup systems and tape storage </a:t>
            </a:r>
            <a:r>
              <a:rPr lang="en-US" altLang="zh-CN" sz="1600" b="1" dirty="0"/>
              <a:t>cannot</a:t>
            </a:r>
            <a:r>
              <a:rPr lang="en-US" altLang="zh-CN" sz="1600" dirty="0"/>
              <a:t> be added to storage pools.</a:t>
            </a:r>
          </a:p>
        </p:txBody>
      </p:sp>
      <p:sp>
        <p:nvSpPr>
          <p:cNvPr id="8" name="文本框 7">
            <a:extLst>
              <a:ext uri="{FF2B5EF4-FFF2-40B4-BE49-F238E27FC236}">
                <a16:creationId xmlns:a16="http://schemas.microsoft.com/office/drawing/2014/main" id="{F52CEB1C-67A4-E839-6B45-0A9BD7448137}"/>
              </a:ext>
            </a:extLst>
          </p:cNvPr>
          <p:cNvSpPr txBox="1"/>
          <p:nvPr/>
        </p:nvSpPr>
        <p:spPr>
          <a:xfrm>
            <a:off x="3861372" y="4808888"/>
            <a:ext cx="7762592" cy="787523"/>
          </a:xfrm>
          <a:prstGeom prst="rect">
            <a:avLst/>
          </a:prstGeom>
          <a:noFill/>
        </p:spPr>
        <p:txBody>
          <a:bodyPr wrap="square" rtlCol="0">
            <a:spAutoFit/>
          </a:bodyPr>
          <a:lstStyle/>
          <a:p>
            <a:pPr algn="just" latinLnBrk="1">
              <a:lnSpc>
                <a:spcPct val="150000"/>
              </a:lnSpc>
            </a:pPr>
            <a:r>
              <a:rPr lang="en-US" altLang="zh-CN" sz="1600" dirty="0"/>
              <a:t>Consists of service‑module proxies/agents connected to nodes. </a:t>
            </a:r>
            <a:r>
              <a:rPr lang="en-US" altLang="zh-CN" sz="1600" b="1" dirty="0">
                <a:solidFill>
                  <a:srgbClr val="FF0000"/>
                </a:solidFill>
              </a:rPr>
              <a:t>Excludes</a:t>
            </a:r>
            <a:r>
              <a:rPr lang="en-US" altLang="zh-CN" sz="1600" dirty="0"/>
              <a:t> host clients.</a:t>
            </a:r>
            <a:endParaRPr lang="zh-CN" altLang="en-US" sz="16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4F282DCB-2461-CE67-7D1C-AC7D09E2261F}"/>
              </a:ext>
            </a:extLst>
          </p:cNvPr>
          <p:cNvSpPr txBox="1"/>
          <p:nvPr/>
        </p:nvSpPr>
        <p:spPr>
          <a:xfrm>
            <a:off x="3861372" y="5568235"/>
            <a:ext cx="7392456" cy="1156855"/>
          </a:xfrm>
          <a:prstGeom prst="rect">
            <a:avLst/>
          </a:prstGeom>
          <a:noFill/>
        </p:spPr>
        <p:txBody>
          <a:bodyPr wrap="square" rtlCol="0">
            <a:spAutoFit/>
          </a:bodyPr>
          <a:lstStyle/>
          <a:p>
            <a:pPr algn="just" latinLnBrk="1">
              <a:lnSpc>
                <a:spcPct val="150000"/>
              </a:lnSpc>
            </a:pPr>
            <a:r>
              <a:rPr lang="en-US" altLang="zh-CN" sz="1600" dirty="0"/>
              <a:t>Consists of </a:t>
            </a:r>
            <a:r>
              <a:rPr lang="en-US" altLang="zh-CN" sz="1600" b="1" dirty="0"/>
              <a:t>networks attached to a single node</a:t>
            </a:r>
            <a:r>
              <a:rPr lang="en-US" altLang="zh-CN" sz="1600" dirty="0"/>
              <a:t> (i.e., server‑side networks). </a:t>
            </a:r>
            <a:r>
              <a:rPr lang="en-US" altLang="zh-CN" sz="1600" b="1" dirty="0"/>
              <a:t>Not</a:t>
            </a:r>
            <a:r>
              <a:rPr lang="en-US" altLang="zh-CN" sz="1600" dirty="0"/>
              <a:t> aggregated across nodes, and </a:t>
            </a:r>
            <a:r>
              <a:rPr lang="en-US" altLang="zh-CN" sz="1600" b="1" dirty="0"/>
              <a:t>not</a:t>
            </a:r>
            <a:r>
              <a:rPr lang="en-US" altLang="zh-CN" sz="1600" dirty="0"/>
              <a:t> related to backup source networks.</a:t>
            </a:r>
            <a:endParaRPr lang="zh-CN" altLang="en-US" sz="16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DDA44A1D-6A5E-D94C-A9D8-8D6F429E4EE4}"/>
              </a:ext>
            </a:extLst>
          </p:cNvPr>
          <p:cNvSpPr txBox="1"/>
          <p:nvPr/>
        </p:nvSpPr>
        <p:spPr>
          <a:xfrm>
            <a:off x="304800" y="275997"/>
            <a:ext cx="5791200" cy="400110"/>
          </a:xfrm>
          <a:prstGeom prst="rect">
            <a:avLst/>
          </a:prstGeom>
          <a:noFill/>
        </p:spPr>
        <p:txBody>
          <a:bodyPr wrap="square" rtlCol="0">
            <a:spAutoFit/>
          </a:bodyPr>
          <a:lstStyle/>
          <a:p>
            <a:r>
              <a:rPr lang="en-US" altLang="zh-CN" sz="2000" dirty="0"/>
              <a:t>Four Resource Pool Types:</a:t>
            </a:r>
            <a:endParaRPr lang="zh-CN" altLang="en-US" sz="2000" dirty="0"/>
          </a:p>
        </p:txBody>
      </p:sp>
    </p:spTree>
    <p:extLst>
      <p:ext uri="{BB962C8B-B14F-4D97-AF65-F5344CB8AC3E}">
        <p14:creationId xmlns:p14="http://schemas.microsoft.com/office/powerpoint/2010/main" val="225449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B135B6BF-E89A-FB32-02D7-DF2F989E09B9}"/>
              </a:ext>
            </a:extLst>
          </p:cNvPr>
          <p:cNvSpPr/>
          <p:nvPr/>
        </p:nvSpPr>
        <p:spPr>
          <a:xfrm>
            <a:off x="1978386" y="1133947"/>
            <a:ext cx="2196000" cy="36234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18BCC6"/>
                </a:solidFill>
              </a:rPr>
              <a:t>Compute Resource Pool</a:t>
            </a:r>
            <a:endParaRPr lang="zh-CN" altLang="en-US" sz="1400" dirty="0">
              <a:solidFill>
                <a:srgbClr val="18BCC6"/>
              </a:solidFill>
              <a:latin typeface="微软雅黑" panose="020B0503020204020204" pitchFamily="34" charset="-122"/>
              <a:ea typeface="微软雅黑" panose="020B0503020204020204" pitchFamily="34" charset="-122"/>
            </a:endParaRPr>
          </a:p>
        </p:txBody>
      </p:sp>
      <p:sp>
        <p:nvSpPr>
          <p:cNvPr id="3" name="矩形: 圆角 2">
            <a:extLst>
              <a:ext uri="{FF2B5EF4-FFF2-40B4-BE49-F238E27FC236}">
                <a16:creationId xmlns:a16="http://schemas.microsoft.com/office/drawing/2014/main" id="{293A0C47-DAAC-82E4-F3FD-6D60A65C2447}"/>
              </a:ext>
            </a:extLst>
          </p:cNvPr>
          <p:cNvSpPr/>
          <p:nvPr/>
        </p:nvSpPr>
        <p:spPr>
          <a:xfrm>
            <a:off x="4499301" y="1133947"/>
            <a:ext cx="2196000" cy="36234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18BCC6"/>
                </a:solidFill>
                <a:latin typeface="微软雅黑" panose="020B0503020204020204" pitchFamily="34" charset="-122"/>
                <a:ea typeface="微软雅黑" panose="020B0503020204020204" pitchFamily="34" charset="-122"/>
              </a:rPr>
              <a:t>Storage Resource Pool</a:t>
            </a:r>
            <a:endParaRPr lang="zh-CN" altLang="en-US" sz="1400" dirty="0">
              <a:solidFill>
                <a:srgbClr val="18BCC6"/>
              </a:solidFill>
              <a:latin typeface="微软雅黑" panose="020B0503020204020204" pitchFamily="34" charset="-122"/>
              <a:ea typeface="微软雅黑" panose="020B0503020204020204" pitchFamily="34" charset="-122"/>
            </a:endParaRPr>
          </a:p>
        </p:txBody>
      </p:sp>
      <p:sp>
        <p:nvSpPr>
          <p:cNvPr id="4" name="矩形: 圆角 3">
            <a:extLst>
              <a:ext uri="{FF2B5EF4-FFF2-40B4-BE49-F238E27FC236}">
                <a16:creationId xmlns:a16="http://schemas.microsoft.com/office/drawing/2014/main" id="{061794DD-E38C-5181-4585-E2AB9AEDEC87}"/>
              </a:ext>
            </a:extLst>
          </p:cNvPr>
          <p:cNvSpPr/>
          <p:nvPr/>
        </p:nvSpPr>
        <p:spPr>
          <a:xfrm>
            <a:off x="6983165" y="1133947"/>
            <a:ext cx="2196000" cy="36234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18BCC6"/>
                </a:solidFill>
                <a:latin typeface="微软雅黑" panose="020B0503020204020204" pitchFamily="34" charset="-122"/>
                <a:ea typeface="微软雅黑" panose="020B0503020204020204" pitchFamily="34" charset="-122"/>
              </a:rPr>
              <a:t>Proxy Resource Pool</a:t>
            </a:r>
            <a:endParaRPr lang="zh-CN" altLang="en-US" sz="1400" dirty="0">
              <a:solidFill>
                <a:srgbClr val="18BCC6"/>
              </a:solidFill>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id="{376B084F-5863-F4E8-56FB-2820AD5071AD}"/>
              </a:ext>
            </a:extLst>
          </p:cNvPr>
          <p:cNvSpPr/>
          <p:nvPr/>
        </p:nvSpPr>
        <p:spPr>
          <a:xfrm>
            <a:off x="9477827" y="1133947"/>
            <a:ext cx="2196000" cy="36234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18BCC6"/>
                </a:solidFill>
                <a:latin typeface="微软雅黑" panose="020B0503020204020204" pitchFamily="34" charset="-122"/>
                <a:ea typeface="微软雅黑" panose="020B0503020204020204" pitchFamily="34" charset="-122"/>
              </a:rPr>
              <a:t>Network Resource Pool</a:t>
            </a:r>
            <a:endParaRPr lang="zh-CN" altLang="en-US" sz="1400" dirty="0">
              <a:solidFill>
                <a:srgbClr val="18BCC6"/>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5DF65CDC-C263-FF3A-1A8A-1F9E5B497E25}"/>
              </a:ext>
            </a:extLst>
          </p:cNvPr>
          <p:cNvSpPr txBox="1"/>
          <p:nvPr/>
        </p:nvSpPr>
        <p:spPr>
          <a:xfrm>
            <a:off x="256956" y="1704872"/>
            <a:ext cx="1835080" cy="276999"/>
          </a:xfrm>
          <a:prstGeom prst="rect">
            <a:avLst/>
          </a:prstGeom>
          <a:noFill/>
        </p:spPr>
        <p:txBody>
          <a:bodyPr wrap="square" rtlCol="0">
            <a:spAutoFit/>
          </a:bodyPr>
          <a:lstStyle/>
          <a:p>
            <a:r>
              <a:rPr lang="en-US" altLang="zh-CN" sz="1200" b="1" dirty="0">
                <a:solidFill>
                  <a:srgbClr val="333F50"/>
                </a:solidFill>
                <a:latin typeface="微软雅黑" panose="020B0503020204020204" pitchFamily="34" charset="-122"/>
                <a:ea typeface="微软雅黑" panose="020B0503020204020204" pitchFamily="34" charset="-122"/>
              </a:rPr>
              <a:t>Supported Modules</a:t>
            </a:r>
            <a:endParaRPr lang="zh-CN" altLang="en-US" sz="1200" b="1" dirty="0">
              <a:solidFill>
                <a:srgbClr val="333F50"/>
              </a:solidFill>
              <a:latin typeface="微软雅黑" panose="020B0503020204020204" pitchFamily="34" charset="-122"/>
              <a:ea typeface="微软雅黑" panose="020B0503020204020204" pitchFamily="34" charset="-122"/>
            </a:endParaRPr>
          </a:p>
        </p:txBody>
      </p:sp>
      <p:cxnSp>
        <p:nvCxnSpPr>
          <p:cNvPr id="7" name="直接连接符 6">
            <a:extLst>
              <a:ext uri="{FF2B5EF4-FFF2-40B4-BE49-F238E27FC236}">
                <a16:creationId xmlns:a16="http://schemas.microsoft.com/office/drawing/2014/main" id="{61A82147-6C10-D208-EAC5-569A3942CFD3}"/>
              </a:ext>
            </a:extLst>
          </p:cNvPr>
          <p:cNvCxnSpPr>
            <a:cxnSpLocks/>
          </p:cNvCxnSpPr>
          <p:nvPr/>
        </p:nvCxnSpPr>
        <p:spPr>
          <a:xfrm>
            <a:off x="485070" y="2061406"/>
            <a:ext cx="11160000" cy="0"/>
          </a:xfrm>
          <a:prstGeom prst="line">
            <a:avLst/>
          </a:prstGeom>
          <a:ln>
            <a:solidFill>
              <a:srgbClr val="2D7689"/>
            </a:solidFill>
          </a:ln>
        </p:spPr>
        <p:style>
          <a:lnRef idx="2">
            <a:schemeClr val="accent1"/>
          </a:lnRef>
          <a:fillRef idx="0">
            <a:srgbClr val="FFFFFF"/>
          </a:fillRef>
          <a:effectRef idx="0">
            <a:srgbClr val="FFFFFF"/>
          </a:effectRef>
          <a:fontRef idx="minor">
            <a:schemeClr val="tx1"/>
          </a:fontRef>
        </p:style>
      </p:cxnSp>
      <p:sp>
        <p:nvSpPr>
          <p:cNvPr id="8" name="文本框 7">
            <a:extLst>
              <a:ext uri="{FF2B5EF4-FFF2-40B4-BE49-F238E27FC236}">
                <a16:creationId xmlns:a16="http://schemas.microsoft.com/office/drawing/2014/main" id="{C9176805-25AE-2C63-18BB-7A804556AD45}"/>
              </a:ext>
            </a:extLst>
          </p:cNvPr>
          <p:cNvSpPr txBox="1"/>
          <p:nvPr/>
        </p:nvSpPr>
        <p:spPr>
          <a:xfrm>
            <a:off x="1978386" y="1678696"/>
            <a:ext cx="2196000" cy="246221"/>
          </a:xfrm>
          <a:prstGeom prst="rect">
            <a:avLst/>
          </a:prstGeom>
          <a:noFill/>
        </p:spPr>
        <p:txBody>
          <a:bodyPr wrap="square" rtlCol="0">
            <a:spAutoFit/>
          </a:bodyPr>
          <a:lstStyle/>
          <a:p>
            <a:pPr algn="ctr"/>
            <a:r>
              <a:rPr lang="en-US" altLang="zh-CN" sz="1000" dirty="0">
                <a:latin typeface="微软雅黑" panose="020B0503020204020204" pitchFamily="34" charset="-122"/>
                <a:ea typeface="微软雅黑" panose="020B0503020204020204" pitchFamily="34" charset="-122"/>
              </a:rPr>
              <a:t>ALL</a:t>
            </a:r>
            <a:endParaRPr lang="zh-CN" altLang="en-US" sz="10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A93081EA-07B5-CAB4-DC90-6D4A4FBE2DE4}"/>
              </a:ext>
            </a:extLst>
          </p:cNvPr>
          <p:cNvSpPr txBox="1"/>
          <p:nvPr/>
        </p:nvSpPr>
        <p:spPr>
          <a:xfrm>
            <a:off x="4499301" y="1678696"/>
            <a:ext cx="2196000" cy="246221"/>
          </a:xfrm>
          <a:prstGeom prst="rect">
            <a:avLst/>
          </a:prstGeom>
          <a:noFill/>
        </p:spPr>
        <p:txBody>
          <a:bodyPr wrap="square" rtlCol="0">
            <a:spAutoFit/>
          </a:bodyPr>
          <a:lstStyle/>
          <a:p>
            <a:pPr algn="ctr"/>
            <a:r>
              <a:rPr lang="en-US" altLang="zh-CN" sz="1000" dirty="0">
                <a:latin typeface="微软雅黑" panose="020B0503020204020204" pitchFamily="34" charset="-122"/>
                <a:ea typeface="微软雅黑" panose="020B0503020204020204" pitchFamily="34" charset="-122"/>
              </a:rPr>
              <a:t>ALL</a:t>
            </a:r>
            <a:endParaRPr lang="zh-CN" altLang="en-US" sz="10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4A9AFB2A-6813-9BC0-6E20-67845618672B}"/>
              </a:ext>
            </a:extLst>
          </p:cNvPr>
          <p:cNvSpPr txBox="1"/>
          <p:nvPr/>
        </p:nvSpPr>
        <p:spPr>
          <a:xfrm>
            <a:off x="6983165" y="1601751"/>
            <a:ext cx="2196000" cy="400110"/>
          </a:xfrm>
          <a:prstGeom prst="rect">
            <a:avLst/>
          </a:prstGeom>
          <a:noFill/>
        </p:spPr>
        <p:txBody>
          <a:bodyPr wrap="square" rtlCol="0">
            <a:spAutoFit/>
          </a:bodyPr>
          <a:lstStyle/>
          <a:p>
            <a:pPr algn="ctr"/>
            <a:r>
              <a:rPr lang="en-US" altLang="zh-CN" sz="1000" dirty="0"/>
              <a:t>Virtualization, Private Cloud, S3, HDFS</a:t>
            </a:r>
            <a:endParaRPr lang="zh-CN" altLang="en-US" sz="10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BDFB73D3-975E-4F92-F7F3-48DC7C9749A4}"/>
              </a:ext>
            </a:extLst>
          </p:cNvPr>
          <p:cNvSpPr txBox="1"/>
          <p:nvPr/>
        </p:nvSpPr>
        <p:spPr>
          <a:xfrm>
            <a:off x="9477826" y="1601751"/>
            <a:ext cx="2196000" cy="400110"/>
          </a:xfrm>
          <a:prstGeom prst="rect">
            <a:avLst/>
          </a:prstGeom>
          <a:noFill/>
        </p:spPr>
        <p:txBody>
          <a:bodyPr wrap="square" rtlCol="0">
            <a:spAutoFit/>
          </a:bodyPr>
          <a:lstStyle/>
          <a:p>
            <a:pPr algn="ctr"/>
            <a:r>
              <a:rPr lang="en-US" altLang="zh-CN" sz="1000" dirty="0"/>
              <a:t>File, K8S, Database, Server(Connection Mode 2 only)</a:t>
            </a:r>
            <a:endParaRPr lang="zh-CN" altLang="en-US" sz="1000" dirty="0">
              <a:latin typeface="微软雅黑" panose="020B0503020204020204" pitchFamily="34" charset="-122"/>
              <a:ea typeface="微软雅黑" panose="020B0503020204020204" pitchFamily="34" charset="-122"/>
            </a:endParaRPr>
          </a:p>
        </p:txBody>
      </p:sp>
      <p:cxnSp>
        <p:nvCxnSpPr>
          <p:cNvPr id="12" name="直接连接符 11">
            <a:extLst>
              <a:ext uri="{FF2B5EF4-FFF2-40B4-BE49-F238E27FC236}">
                <a16:creationId xmlns:a16="http://schemas.microsoft.com/office/drawing/2014/main" id="{632F7D70-BC52-4BD3-F547-40BBA36A91CC}"/>
              </a:ext>
            </a:extLst>
          </p:cNvPr>
          <p:cNvCxnSpPr>
            <a:cxnSpLocks/>
          </p:cNvCxnSpPr>
          <p:nvPr/>
        </p:nvCxnSpPr>
        <p:spPr>
          <a:xfrm>
            <a:off x="485070" y="2494476"/>
            <a:ext cx="11160000" cy="0"/>
          </a:xfrm>
          <a:prstGeom prst="line">
            <a:avLst/>
          </a:prstGeom>
          <a:ln>
            <a:solidFill>
              <a:srgbClr val="2D7689"/>
            </a:solidFill>
          </a:ln>
        </p:spPr>
        <p:style>
          <a:lnRef idx="2">
            <a:schemeClr val="accent1"/>
          </a:lnRef>
          <a:fillRef idx="0">
            <a:srgbClr val="FFFFFF"/>
          </a:fillRef>
          <a:effectRef idx="0">
            <a:srgbClr val="FFFFFF"/>
          </a:effectRef>
          <a:fontRef idx="minor">
            <a:schemeClr val="tx1"/>
          </a:fontRef>
        </p:style>
      </p:cxnSp>
      <p:sp>
        <p:nvSpPr>
          <p:cNvPr id="13" name="文本框 12">
            <a:extLst>
              <a:ext uri="{FF2B5EF4-FFF2-40B4-BE49-F238E27FC236}">
                <a16:creationId xmlns:a16="http://schemas.microsoft.com/office/drawing/2014/main" id="{613C7AAD-0284-1A82-6A9A-0E3B520B29ED}"/>
              </a:ext>
            </a:extLst>
          </p:cNvPr>
          <p:cNvSpPr txBox="1"/>
          <p:nvPr/>
        </p:nvSpPr>
        <p:spPr>
          <a:xfrm>
            <a:off x="256956" y="2120341"/>
            <a:ext cx="1499877" cy="276999"/>
          </a:xfrm>
          <a:prstGeom prst="rect">
            <a:avLst/>
          </a:prstGeom>
          <a:noFill/>
        </p:spPr>
        <p:txBody>
          <a:bodyPr wrap="square" rtlCol="0">
            <a:spAutoFit/>
          </a:bodyPr>
          <a:lstStyle/>
          <a:p>
            <a:r>
              <a:rPr lang="en-US" altLang="zh-CN" sz="1200" b="1" dirty="0">
                <a:solidFill>
                  <a:srgbClr val="333F50"/>
                </a:solidFill>
                <a:latin typeface="微软雅黑" panose="020B0503020204020204" pitchFamily="34" charset="-122"/>
                <a:ea typeface="微软雅黑" panose="020B0503020204020204" pitchFamily="34" charset="-122"/>
              </a:rPr>
              <a:t>Job Creation</a:t>
            </a:r>
            <a:endParaRPr lang="zh-CN" altLang="en-US" sz="1200" b="1" dirty="0">
              <a:solidFill>
                <a:srgbClr val="333F50"/>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215145B0-6B33-4799-5843-AA47EDFF8E78}"/>
              </a:ext>
            </a:extLst>
          </p:cNvPr>
          <p:cNvSpPr txBox="1"/>
          <p:nvPr/>
        </p:nvSpPr>
        <p:spPr>
          <a:xfrm>
            <a:off x="1834386" y="1995435"/>
            <a:ext cx="2484000" cy="526811"/>
          </a:xfrm>
          <a:prstGeom prst="rect">
            <a:avLst/>
          </a:prstGeom>
          <a:noFill/>
        </p:spPr>
        <p:txBody>
          <a:bodyPr wrap="square" rtlCol="0" anchor="ctr">
            <a:spAutoFit/>
          </a:bodyPr>
          <a:lstStyle/>
          <a:p>
            <a:pPr>
              <a:lnSpc>
                <a:spcPct val="150000"/>
              </a:lnSpc>
            </a:pPr>
            <a:r>
              <a:rPr lang="en-US" altLang="zh-CN" sz="1000" dirty="0"/>
              <a:t>Randomly select an initial compute node from the pool</a:t>
            </a:r>
            <a:endParaRPr lang="zh-CN" altLang="en-US" sz="1000" dirty="0">
              <a:latin typeface="微软雅黑" panose="020B0503020204020204" pitchFamily="34" charset="-122"/>
              <a:ea typeface="微软雅黑" panose="020B0503020204020204" pitchFamily="34" charset="-122"/>
            </a:endParaRPr>
          </a:p>
        </p:txBody>
      </p:sp>
      <p:cxnSp>
        <p:nvCxnSpPr>
          <p:cNvPr id="15" name="直接连接符 14">
            <a:extLst>
              <a:ext uri="{FF2B5EF4-FFF2-40B4-BE49-F238E27FC236}">
                <a16:creationId xmlns:a16="http://schemas.microsoft.com/office/drawing/2014/main" id="{68C4F93C-F2AB-BC7A-8484-C9BAC357E3A5}"/>
              </a:ext>
            </a:extLst>
          </p:cNvPr>
          <p:cNvCxnSpPr>
            <a:cxnSpLocks/>
          </p:cNvCxnSpPr>
          <p:nvPr/>
        </p:nvCxnSpPr>
        <p:spPr>
          <a:xfrm>
            <a:off x="485070" y="3957061"/>
            <a:ext cx="11160000" cy="0"/>
          </a:xfrm>
          <a:prstGeom prst="line">
            <a:avLst/>
          </a:prstGeom>
          <a:ln>
            <a:solidFill>
              <a:srgbClr val="2D7689"/>
            </a:solidFill>
          </a:ln>
        </p:spPr>
        <p:style>
          <a:lnRef idx="2">
            <a:schemeClr val="accent1"/>
          </a:lnRef>
          <a:fillRef idx="0">
            <a:srgbClr val="FFFFFF"/>
          </a:fillRef>
          <a:effectRef idx="0">
            <a:srgbClr val="FFFFFF"/>
          </a:effectRef>
          <a:fontRef idx="minor">
            <a:schemeClr val="tx1"/>
          </a:fontRef>
        </p:style>
      </p:cxnSp>
      <p:sp>
        <p:nvSpPr>
          <p:cNvPr id="16" name="文本框 15">
            <a:extLst>
              <a:ext uri="{FF2B5EF4-FFF2-40B4-BE49-F238E27FC236}">
                <a16:creationId xmlns:a16="http://schemas.microsoft.com/office/drawing/2014/main" id="{B1F9E8A5-70C7-5B79-D7C8-99E2CB3078FA}"/>
              </a:ext>
            </a:extLst>
          </p:cNvPr>
          <p:cNvSpPr txBox="1"/>
          <p:nvPr/>
        </p:nvSpPr>
        <p:spPr>
          <a:xfrm>
            <a:off x="256956" y="3200415"/>
            <a:ext cx="1499877" cy="276999"/>
          </a:xfrm>
          <a:prstGeom prst="rect">
            <a:avLst/>
          </a:prstGeom>
          <a:noFill/>
        </p:spPr>
        <p:txBody>
          <a:bodyPr wrap="square" rtlCol="0">
            <a:spAutoFit/>
          </a:bodyPr>
          <a:lstStyle/>
          <a:p>
            <a:r>
              <a:rPr lang="en-US" altLang="zh-CN" sz="1200" b="1" dirty="0">
                <a:solidFill>
                  <a:srgbClr val="333F50"/>
                </a:solidFill>
                <a:latin typeface="微软雅黑" panose="020B0503020204020204" pitchFamily="34" charset="-122"/>
                <a:ea typeface="微软雅黑" panose="020B0503020204020204" pitchFamily="34" charset="-122"/>
              </a:rPr>
              <a:t>Job Startup</a:t>
            </a:r>
          </a:p>
        </p:txBody>
      </p:sp>
      <p:sp>
        <p:nvSpPr>
          <p:cNvPr id="17" name="文本框 16">
            <a:extLst>
              <a:ext uri="{FF2B5EF4-FFF2-40B4-BE49-F238E27FC236}">
                <a16:creationId xmlns:a16="http://schemas.microsoft.com/office/drawing/2014/main" id="{996852D7-7844-9142-52F8-5C4D6AD781CB}"/>
              </a:ext>
            </a:extLst>
          </p:cNvPr>
          <p:cNvSpPr txBox="1"/>
          <p:nvPr/>
        </p:nvSpPr>
        <p:spPr>
          <a:xfrm>
            <a:off x="256956" y="4284190"/>
            <a:ext cx="1499877" cy="276999"/>
          </a:xfrm>
          <a:prstGeom prst="rect">
            <a:avLst/>
          </a:prstGeom>
          <a:noFill/>
        </p:spPr>
        <p:txBody>
          <a:bodyPr wrap="square" rtlCol="0">
            <a:spAutoFit/>
          </a:bodyPr>
          <a:lstStyle/>
          <a:p>
            <a:r>
              <a:rPr lang="en-US" altLang="zh-CN" sz="1200" b="1" dirty="0">
                <a:solidFill>
                  <a:srgbClr val="333F50"/>
                </a:solidFill>
                <a:latin typeface="微软雅黑" panose="020B0503020204020204" pitchFamily="34" charset="-122"/>
                <a:ea typeface="微软雅黑" panose="020B0503020204020204" pitchFamily="34" charset="-122"/>
              </a:rPr>
              <a:t>Idle State</a:t>
            </a:r>
            <a:endParaRPr lang="zh-CN" altLang="en-US" sz="1200" b="1" dirty="0">
              <a:solidFill>
                <a:srgbClr val="333F5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7C9C825F-1CA7-C0B8-BDD4-C1B8466066D6}"/>
              </a:ext>
            </a:extLst>
          </p:cNvPr>
          <p:cNvSpPr txBox="1"/>
          <p:nvPr/>
        </p:nvSpPr>
        <p:spPr>
          <a:xfrm>
            <a:off x="568135" y="242875"/>
            <a:ext cx="9933610"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Clusters—Overview of Resource Pool Capabilities</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矩形 18">
            <a:extLst>
              <a:ext uri="{FF2B5EF4-FFF2-40B4-BE49-F238E27FC236}">
                <a16:creationId xmlns:a16="http://schemas.microsoft.com/office/drawing/2014/main" id="{1D10D6BC-3887-5A99-9C50-F5061819A95F}"/>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 name="文本框 20">
            <a:extLst>
              <a:ext uri="{FF2B5EF4-FFF2-40B4-BE49-F238E27FC236}">
                <a16:creationId xmlns:a16="http://schemas.microsoft.com/office/drawing/2014/main" id="{CBA7EFFF-E6ED-BBEC-3CDE-9F5257083361}"/>
              </a:ext>
            </a:extLst>
          </p:cNvPr>
          <p:cNvSpPr txBox="1"/>
          <p:nvPr/>
        </p:nvSpPr>
        <p:spPr>
          <a:xfrm>
            <a:off x="1834386" y="3030481"/>
            <a:ext cx="2484000" cy="707886"/>
          </a:xfrm>
          <a:prstGeom prst="rect">
            <a:avLst/>
          </a:prstGeom>
          <a:noFill/>
        </p:spPr>
        <p:txBody>
          <a:bodyPr wrap="square" rtlCol="0" anchor="ctr">
            <a:spAutoFit/>
          </a:bodyPr>
          <a:lstStyle/>
          <a:p>
            <a:r>
              <a:rPr lang="en-US" altLang="zh-CN" sz="1000" dirty="0">
                <a:latin typeface="微软雅黑" panose="020B0503020204020204" pitchFamily="34" charset="-122"/>
                <a:ea typeface="微软雅黑" panose="020B0503020204020204" pitchFamily="34" charset="-122"/>
              </a:rPr>
              <a:t>• Centralized storage: Job fails if node offline</a:t>
            </a:r>
          </a:p>
          <a:p>
            <a:r>
              <a:rPr lang="en-US" altLang="zh-CN" sz="1000" dirty="0">
                <a:latin typeface="微软雅黑" panose="020B0503020204020204" pitchFamily="34" charset="-122"/>
                <a:ea typeface="微软雅黑" panose="020B0503020204020204" pitchFamily="34" charset="-122"/>
              </a:rPr>
              <a:t>• Non-centralized storage: Auto-switch to online node if offline</a:t>
            </a:r>
            <a:endParaRPr lang="zh-CN" altLang="en-US" sz="1000"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AE0BA41D-766E-D879-FEF5-0FC2FC9F00C3}"/>
              </a:ext>
            </a:extLst>
          </p:cNvPr>
          <p:cNvSpPr txBox="1"/>
          <p:nvPr/>
        </p:nvSpPr>
        <p:spPr>
          <a:xfrm>
            <a:off x="1834386" y="4135679"/>
            <a:ext cx="2484000" cy="553998"/>
          </a:xfrm>
          <a:prstGeom prst="rect">
            <a:avLst/>
          </a:prstGeom>
          <a:noFill/>
        </p:spPr>
        <p:txBody>
          <a:bodyPr wrap="square" rtlCol="0" anchor="ctr">
            <a:spAutoFit/>
          </a:bodyPr>
          <a:lstStyle/>
          <a:p>
            <a:r>
              <a:rPr lang="en-US" altLang="zh-CN" sz="1000" dirty="0">
                <a:latin typeface="微软雅黑" panose="020B0503020204020204" pitchFamily="34" charset="-122"/>
                <a:ea typeface="微软雅黑" panose="020B0503020204020204" pitchFamily="34" charset="-122"/>
              </a:rPr>
              <a:t>Periodic node health check</a:t>
            </a:r>
          </a:p>
          <a:p>
            <a:r>
              <a:rPr lang="en-US" altLang="zh-CN" sz="1000" dirty="0">
                <a:latin typeface="微软雅黑" panose="020B0503020204020204" pitchFamily="34" charset="-122"/>
                <a:ea typeface="微软雅黑" panose="020B0503020204020204" pitchFamily="34" charset="-122"/>
              </a:rPr>
              <a:t>• Auto-switch to online node for next run if offline</a:t>
            </a:r>
            <a:endParaRPr lang="zh-CN" altLang="en-US" sz="1000" dirty="0">
              <a:latin typeface="微软雅黑" panose="020B0503020204020204" pitchFamily="34" charset="-122"/>
              <a:ea typeface="微软雅黑" panose="020B0503020204020204" pitchFamily="34" charset="-122"/>
            </a:endParaRPr>
          </a:p>
        </p:txBody>
      </p:sp>
      <p:cxnSp>
        <p:nvCxnSpPr>
          <p:cNvPr id="25" name="直接连接符 24">
            <a:extLst>
              <a:ext uri="{FF2B5EF4-FFF2-40B4-BE49-F238E27FC236}">
                <a16:creationId xmlns:a16="http://schemas.microsoft.com/office/drawing/2014/main" id="{DB890018-581B-BF5A-C034-6C4899FC76DA}"/>
              </a:ext>
            </a:extLst>
          </p:cNvPr>
          <p:cNvCxnSpPr>
            <a:cxnSpLocks/>
          </p:cNvCxnSpPr>
          <p:nvPr/>
        </p:nvCxnSpPr>
        <p:spPr>
          <a:xfrm>
            <a:off x="485070" y="4844959"/>
            <a:ext cx="11160000" cy="0"/>
          </a:xfrm>
          <a:prstGeom prst="line">
            <a:avLst/>
          </a:prstGeom>
          <a:ln>
            <a:solidFill>
              <a:srgbClr val="2D7689"/>
            </a:solidFill>
          </a:ln>
        </p:spPr>
        <p:style>
          <a:lnRef idx="2">
            <a:schemeClr val="accent1"/>
          </a:lnRef>
          <a:fillRef idx="0">
            <a:srgbClr val="FFFFFF"/>
          </a:fillRef>
          <a:effectRef idx="0">
            <a:srgbClr val="FFFFFF"/>
          </a:effectRef>
          <a:fontRef idx="minor">
            <a:schemeClr val="tx1"/>
          </a:fontRef>
        </p:style>
      </p:cxnSp>
      <p:sp>
        <p:nvSpPr>
          <p:cNvPr id="26" name="文本框 25">
            <a:extLst>
              <a:ext uri="{FF2B5EF4-FFF2-40B4-BE49-F238E27FC236}">
                <a16:creationId xmlns:a16="http://schemas.microsoft.com/office/drawing/2014/main" id="{DDB978FF-03B4-E184-DFFE-7504A2227738}"/>
              </a:ext>
            </a:extLst>
          </p:cNvPr>
          <p:cNvSpPr txBox="1"/>
          <p:nvPr/>
        </p:nvSpPr>
        <p:spPr>
          <a:xfrm>
            <a:off x="256956" y="5270762"/>
            <a:ext cx="1499877" cy="276999"/>
          </a:xfrm>
          <a:prstGeom prst="rect">
            <a:avLst/>
          </a:prstGeom>
          <a:noFill/>
        </p:spPr>
        <p:txBody>
          <a:bodyPr wrap="square" rtlCol="0">
            <a:spAutoFit/>
          </a:bodyPr>
          <a:lstStyle/>
          <a:p>
            <a:r>
              <a:rPr lang="en-US" altLang="zh-CN" sz="1200" b="1" dirty="0">
                <a:solidFill>
                  <a:srgbClr val="333F50"/>
                </a:solidFill>
                <a:latin typeface="微软雅黑" panose="020B0503020204020204" pitchFamily="34" charset="-122"/>
                <a:ea typeface="微软雅黑" panose="020B0503020204020204" pitchFamily="34" charset="-122"/>
              </a:rPr>
              <a:t>Load Balancing</a:t>
            </a:r>
            <a:endParaRPr lang="zh-CN" altLang="en-US" sz="1200" b="1" dirty="0">
              <a:solidFill>
                <a:srgbClr val="333F50"/>
              </a:solidFill>
              <a:latin typeface="微软雅黑" panose="020B0503020204020204" pitchFamily="34" charset="-122"/>
              <a:ea typeface="微软雅黑" panose="020B0503020204020204" pitchFamily="34" charset="-122"/>
            </a:endParaRPr>
          </a:p>
        </p:txBody>
      </p:sp>
      <p:cxnSp>
        <p:nvCxnSpPr>
          <p:cNvPr id="27" name="直接连接符 26">
            <a:extLst>
              <a:ext uri="{FF2B5EF4-FFF2-40B4-BE49-F238E27FC236}">
                <a16:creationId xmlns:a16="http://schemas.microsoft.com/office/drawing/2014/main" id="{8C87376C-CC3E-AD09-9989-E2C129327E46}"/>
              </a:ext>
            </a:extLst>
          </p:cNvPr>
          <p:cNvCxnSpPr>
            <a:cxnSpLocks/>
          </p:cNvCxnSpPr>
          <p:nvPr/>
        </p:nvCxnSpPr>
        <p:spPr>
          <a:xfrm>
            <a:off x="485070" y="6016948"/>
            <a:ext cx="11160000" cy="0"/>
          </a:xfrm>
          <a:prstGeom prst="line">
            <a:avLst/>
          </a:prstGeom>
          <a:ln>
            <a:solidFill>
              <a:srgbClr val="2D7689"/>
            </a:solidFill>
          </a:ln>
        </p:spPr>
        <p:style>
          <a:lnRef idx="2">
            <a:schemeClr val="accent1"/>
          </a:lnRef>
          <a:fillRef idx="0">
            <a:srgbClr val="FFFFFF"/>
          </a:fillRef>
          <a:effectRef idx="0">
            <a:srgbClr val="FFFFFF"/>
          </a:effectRef>
          <a:fontRef idx="minor">
            <a:schemeClr val="tx1"/>
          </a:fontRef>
        </p:style>
      </p:cxnSp>
      <p:cxnSp>
        <p:nvCxnSpPr>
          <p:cNvPr id="28" name="直接连接符 27">
            <a:extLst>
              <a:ext uri="{FF2B5EF4-FFF2-40B4-BE49-F238E27FC236}">
                <a16:creationId xmlns:a16="http://schemas.microsoft.com/office/drawing/2014/main" id="{0ED9C113-F7E3-BAF0-9D20-86A34749F6CF}"/>
              </a:ext>
            </a:extLst>
          </p:cNvPr>
          <p:cNvCxnSpPr>
            <a:cxnSpLocks/>
          </p:cNvCxnSpPr>
          <p:nvPr/>
        </p:nvCxnSpPr>
        <p:spPr>
          <a:xfrm>
            <a:off x="485070" y="6661561"/>
            <a:ext cx="11160000" cy="0"/>
          </a:xfrm>
          <a:prstGeom prst="line">
            <a:avLst/>
          </a:prstGeom>
          <a:ln>
            <a:solidFill>
              <a:srgbClr val="2D7689"/>
            </a:solidFill>
          </a:ln>
        </p:spPr>
        <p:style>
          <a:lnRef idx="2">
            <a:schemeClr val="accent1"/>
          </a:lnRef>
          <a:fillRef idx="0">
            <a:srgbClr val="FFFFFF"/>
          </a:fillRef>
          <a:effectRef idx="0">
            <a:srgbClr val="FFFFFF"/>
          </a:effectRef>
          <a:fontRef idx="minor">
            <a:schemeClr val="tx1"/>
          </a:fontRef>
        </p:style>
      </p:cxnSp>
      <p:sp>
        <p:nvSpPr>
          <p:cNvPr id="29" name="文本框 28">
            <a:extLst>
              <a:ext uri="{FF2B5EF4-FFF2-40B4-BE49-F238E27FC236}">
                <a16:creationId xmlns:a16="http://schemas.microsoft.com/office/drawing/2014/main" id="{FC39D848-CD08-A9AF-5E4E-C89CDF615E4F}"/>
              </a:ext>
            </a:extLst>
          </p:cNvPr>
          <p:cNvSpPr txBox="1"/>
          <p:nvPr/>
        </p:nvSpPr>
        <p:spPr>
          <a:xfrm>
            <a:off x="256956" y="6201614"/>
            <a:ext cx="1499877" cy="276999"/>
          </a:xfrm>
          <a:prstGeom prst="rect">
            <a:avLst/>
          </a:prstGeom>
          <a:noFill/>
        </p:spPr>
        <p:txBody>
          <a:bodyPr wrap="square" rtlCol="0">
            <a:spAutoFit/>
          </a:bodyPr>
          <a:lstStyle/>
          <a:p>
            <a:r>
              <a:rPr lang="en-US" altLang="zh-CN" sz="1200" b="1" dirty="0">
                <a:solidFill>
                  <a:srgbClr val="333F50"/>
                </a:solidFill>
                <a:latin typeface="微软雅黑" panose="020B0503020204020204" pitchFamily="34" charset="-122"/>
                <a:ea typeface="微软雅黑" panose="020B0503020204020204" pitchFamily="34" charset="-122"/>
              </a:rPr>
              <a:t>HA</a:t>
            </a:r>
            <a:endParaRPr lang="zh-CN" altLang="en-US" sz="1200" b="1" dirty="0">
              <a:solidFill>
                <a:srgbClr val="333F50"/>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2F240750-789C-3042-49A6-6F11E6547553}"/>
              </a:ext>
            </a:extLst>
          </p:cNvPr>
          <p:cNvSpPr txBox="1"/>
          <p:nvPr/>
        </p:nvSpPr>
        <p:spPr>
          <a:xfrm>
            <a:off x="1842684" y="5052904"/>
            <a:ext cx="2484000" cy="707886"/>
          </a:xfrm>
          <a:prstGeom prst="rect">
            <a:avLst/>
          </a:prstGeom>
          <a:noFill/>
        </p:spPr>
        <p:txBody>
          <a:bodyPr wrap="square" rtlCol="0" anchor="ctr">
            <a:spAutoFit/>
          </a:bodyPr>
          <a:lstStyle/>
          <a:p>
            <a:r>
              <a:rPr lang="en-US" altLang="zh-CN" sz="1000" dirty="0">
                <a:latin typeface="微软雅黑" panose="020B0503020204020204" pitchFamily="34" charset="-122"/>
                <a:ea typeface="微软雅黑" panose="020B0503020204020204" pitchFamily="34" charset="-122"/>
              </a:rPr>
              <a:t>• Distribute jobs evenly across nodes</a:t>
            </a:r>
          </a:p>
          <a:p>
            <a:r>
              <a:rPr lang="en-US" altLang="zh-CN" sz="1000" dirty="0">
                <a:latin typeface="微软雅黑" panose="020B0503020204020204" pitchFamily="34" charset="-122"/>
                <a:ea typeface="微软雅黑" panose="020B0503020204020204" pitchFamily="34" charset="-122"/>
              </a:rPr>
              <a:t>• Auto-switch to idle nodes if current node is overloaded (high CPU/memory)</a:t>
            </a:r>
            <a:endParaRPr lang="zh-CN" altLang="en-US" sz="1000"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B0B2C723-8482-D322-C3E7-4F52A46F937E}"/>
              </a:ext>
            </a:extLst>
          </p:cNvPr>
          <p:cNvSpPr txBox="1"/>
          <p:nvPr/>
        </p:nvSpPr>
        <p:spPr>
          <a:xfrm>
            <a:off x="1834386" y="6069891"/>
            <a:ext cx="2484000" cy="526811"/>
          </a:xfrm>
          <a:prstGeom prst="rect">
            <a:avLst/>
          </a:prstGeom>
          <a:noFill/>
        </p:spPr>
        <p:txBody>
          <a:bodyPr wrap="square" rtlCol="0" anchor="ctr">
            <a:spAutoFit/>
          </a:bodyPr>
          <a:lstStyle/>
          <a:p>
            <a:pPr algn="ctr">
              <a:lnSpc>
                <a:spcPct val="150000"/>
              </a:lnSpc>
            </a:pPr>
            <a:r>
              <a:rPr lang="en-US" altLang="zh-CN" sz="1000" dirty="0">
                <a:latin typeface="微软雅黑" panose="020B0503020204020204" pitchFamily="34" charset="-122"/>
                <a:ea typeface="微软雅黑" panose="020B0503020204020204" pitchFamily="34" charset="-122"/>
              </a:rPr>
              <a:t>Auto-switch to online node if last running node is offline</a:t>
            </a:r>
            <a:endParaRPr lang="zh-CN" altLang="en-US" sz="1000"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16EC8EE3-8309-470E-9BBB-A407678304FF}"/>
              </a:ext>
            </a:extLst>
          </p:cNvPr>
          <p:cNvSpPr txBox="1"/>
          <p:nvPr/>
        </p:nvSpPr>
        <p:spPr>
          <a:xfrm>
            <a:off x="4355301" y="1995434"/>
            <a:ext cx="2484000" cy="526811"/>
          </a:xfrm>
          <a:prstGeom prst="rect">
            <a:avLst/>
          </a:prstGeom>
          <a:noFill/>
        </p:spPr>
        <p:txBody>
          <a:bodyPr wrap="square" rtlCol="0" anchor="ctr">
            <a:spAutoFit/>
          </a:bodyPr>
          <a:lstStyle/>
          <a:p>
            <a:pPr algn="ctr">
              <a:lnSpc>
                <a:spcPct val="150000"/>
              </a:lnSpc>
            </a:pPr>
            <a:r>
              <a:rPr lang="en-US" altLang="zh-CN" sz="1000" dirty="0">
                <a:latin typeface="微软雅黑" panose="020B0503020204020204" pitchFamily="34" charset="-122"/>
                <a:ea typeface="微软雅黑" panose="020B0503020204020204" pitchFamily="34" charset="-122"/>
              </a:rPr>
              <a:t>Randomly select an initial storage node from the pool</a:t>
            </a:r>
            <a:endParaRPr lang="zh-CN" altLang="en-US" sz="1000" dirty="0">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22EFDE01-282A-AA1F-4375-BF26D1CCCBDA}"/>
              </a:ext>
            </a:extLst>
          </p:cNvPr>
          <p:cNvSpPr txBox="1"/>
          <p:nvPr/>
        </p:nvSpPr>
        <p:spPr>
          <a:xfrm>
            <a:off x="4355301" y="3020507"/>
            <a:ext cx="2484000" cy="707886"/>
          </a:xfrm>
          <a:prstGeom prst="rect">
            <a:avLst/>
          </a:prstGeom>
          <a:noFill/>
        </p:spPr>
        <p:txBody>
          <a:bodyPr wrap="square" rtlCol="0" anchor="ctr">
            <a:spAutoFit/>
          </a:bodyPr>
          <a:lstStyle/>
          <a:p>
            <a:r>
              <a:rPr lang="en-US" altLang="zh-CN" sz="1000" dirty="0">
                <a:latin typeface="微软雅黑" panose="020B0503020204020204" pitchFamily="34" charset="-122"/>
                <a:ea typeface="微软雅黑" panose="020B0503020204020204" pitchFamily="34" charset="-122"/>
              </a:rPr>
              <a:t>• Auto-switch to other storage if initial offline</a:t>
            </a:r>
          </a:p>
          <a:p>
            <a:r>
              <a:rPr lang="en-US" altLang="zh-CN" sz="1000" dirty="0">
                <a:latin typeface="微软雅黑" panose="020B0503020204020204" pitchFamily="34" charset="-122"/>
                <a:ea typeface="微软雅黑" panose="020B0503020204020204" pitchFamily="34" charset="-122"/>
              </a:rPr>
              <a:t>• Job fails if storage full (future release)</a:t>
            </a:r>
            <a:endParaRPr lang="zh-CN" altLang="en-US" sz="1000" dirty="0">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B1A1D4BB-45A3-4838-3075-832F15A616C0}"/>
              </a:ext>
            </a:extLst>
          </p:cNvPr>
          <p:cNvSpPr txBox="1"/>
          <p:nvPr/>
        </p:nvSpPr>
        <p:spPr>
          <a:xfrm>
            <a:off x="4355301" y="4126802"/>
            <a:ext cx="2484000" cy="553998"/>
          </a:xfrm>
          <a:prstGeom prst="rect">
            <a:avLst/>
          </a:prstGeom>
          <a:noFill/>
        </p:spPr>
        <p:txBody>
          <a:bodyPr wrap="square" rtlCol="0" anchor="ctr">
            <a:spAutoFit/>
          </a:bodyPr>
          <a:lstStyle/>
          <a:p>
            <a:r>
              <a:rPr lang="en-US" altLang="zh-CN" sz="1000" dirty="0"/>
              <a:t>Periodic storage health check</a:t>
            </a:r>
          </a:p>
          <a:p>
            <a:r>
              <a:rPr lang="en-US" altLang="zh-CN" sz="1000" dirty="0"/>
              <a:t>• Auto-switch to online storage + degrade to standby if offline</a:t>
            </a:r>
            <a:endParaRPr lang="zh-CN" altLang="en-US" sz="1000" dirty="0">
              <a:latin typeface="微软雅黑" panose="020B0503020204020204" pitchFamily="34" charset="-122"/>
              <a:ea typeface="微软雅黑" panose="020B0503020204020204" pitchFamily="34" charset="-122"/>
            </a:endParaRPr>
          </a:p>
        </p:txBody>
      </p:sp>
      <p:sp>
        <p:nvSpPr>
          <p:cNvPr id="37" name="文本框 36">
            <a:extLst>
              <a:ext uri="{FF2B5EF4-FFF2-40B4-BE49-F238E27FC236}">
                <a16:creationId xmlns:a16="http://schemas.microsoft.com/office/drawing/2014/main" id="{F7972B18-9A1F-49F8-4EF9-DBC4AFA10BA0}"/>
              </a:ext>
            </a:extLst>
          </p:cNvPr>
          <p:cNvSpPr txBox="1"/>
          <p:nvPr/>
        </p:nvSpPr>
        <p:spPr>
          <a:xfrm>
            <a:off x="4355301" y="5218060"/>
            <a:ext cx="2484000" cy="400110"/>
          </a:xfrm>
          <a:prstGeom prst="rect">
            <a:avLst/>
          </a:prstGeom>
          <a:noFill/>
        </p:spPr>
        <p:txBody>
          <a:bodyPr wrap="square" rtlCol="0" anchor="ctr">
            <a:spAutoFit/>
          </a:bodyPr>
          <a:lstStyle/>
          <a:p>
            <a:pPr algn="ctr"/>
            <a:r>
              <a:rPr lang="en-US" altLang="zh-CN" sz="1000" b="1" dirty="0">
                <a:solidFill>
                  <a:srgbClr val="FF0000"/>
                </a:solidFill>
              </a:rPr>
              <a:t>Not supported</a:t>
            </a:r>
          </a:p>
          <a:p>
            <a:r>
              <a:rPr lang="en-US" altLang="zh-CN" sz="1000" dirty="0"/>
              <a:t>(Storage switch triggers degradation)</a:t>
            </a:r>
            <a:endParaRPr lang="en-US" altLang="zh-CN" sz="1000" dirty="0">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EB7C7B80-4039-71C7-26D4-214A28424ACB}"/>
              </a:ext>
            </a:extLst>
          </p:cNvPr>
          <p:cNvSpPr txBox="1"/>
          <p:nvPr/>
        </p:nvSpPr>
        <p:spPr>
          <a:xfrm>
            <a:off x="4355301" y="5954475"/>
            <a:ext cx="2484000" cy="757643"/>
          </a:xfrm>
          <a:prstGeom prst="rect">
            <a:avLst/>
          </a:prstGeom>
          <a:noFill/>
        </p:spPr>
        <p:txBody>
          <a:bodyPr wrap="square" rtlCol="0" anchor="ctr">
            <a:spAutoFit/>
          </a:bodyPr>
          <a:lstStyle/>
          <a:p>
            <a:pPr algn="ctr">
              <a:lnSpc>
                <a:spcPct val="150000"/>
              </a:lnSpc>
            </a:pPr>
            <a:r>
              <a:rPr lang="en-US" altLang="zh-CN" sz="1000" dirty="0"/>
              <a:t>Auto-switch to online storage + degrade to standby if last running storage is offline</a:t>
            </a:r>
            <a:endParaRPr lang="zh-CN" altLang="en-US" sz="1000" dirty="0">
              <a:latin typeface="微软雅黑" panose="020B0503020204020204" pitchFamily="34" charset="-122"/>
              <a:ea typeface="微软雅黑" panose="020B0503020204020204" pitchFamily="34" charset="-122"/>
            </a:endParaRPr>
          </a:p>
        </p:txBody>
      </p:sp>
      <p:sp>
        <p:nvSpPr>
          <p:cNvPr id="39" name="文本框 38">
            <a:extLst>
              <a:ext uri="{FF2B5EF4-FFF2-40B4-BE49-F238E27FC236}">
                <a16:creationId xmlns:a16="http://schemas.microsoft.com/office/drawing/2014/main" id="{3B6063F6-4866-C7DB-8CD1-50BAF2D5B24D}"/>
              </a:ext>
            </a:extLst>
          </p:cNvPr>
          <p:cNvSpPr txBox="1"/>
          <p:nvPr/>
        </p:nvSpPr>
        <p:spPr>
          <a:xfrm>
            <a:off x="6839165" y="3182915"/>
            <a:ext cx="2484000" cy="246221"/>
          </a:xfrm>
          <a:prstGeom prst="rect">
            <a:avLst/>
          </a:prstGeom>
          <a:noFill/>
        </p:spPr>
        <p:txBody>
          <a:bodyPr wrap="square" rtlCol="0" anchor="ctr">
            <a:spAutoFit/>
          </a:bodyPr>
          <a:lstStyle/>
          <a:p>
            <a:r>
              <a:rPr lang="en-US" altLang="zh-CN" sz="1000" dirty="0"/>
              <a:t>• Auto-switch to other proxy if offline</a:t>
            </a:r>
            <a:endParaRPr lang="zh-CN" altLang="en-US" sz="1000" dirty="0">
              <a:latin typeface="微软雅黑" panose="020B0503020204020204" pitchFamily="34" charset="-122"/>
              <a:ea typeface="微软雅黑" panose="020B0503020204020204" pitchFamily="34" charset="-122"/>
            </a:endParaRPr>
          </a:p>
        </p:txBody>
      </p:sp>
      <p:sp>
        <p:nvSpPr>
          <p:cNvPr id="40" name="文本框 39">
            <a:extLst>
              <a:ext uri="{FF2B5EF4-FFF2-40B4-BE49-F238E27FC236}">
                <a16:creationId xmlns:a16="http://schemas.microsoft.com/office/drawing/2014/main" id="{9419EB31-763C-654F-7F17-005922CD66D5}"/>
              </a:ext>
            </a:extLst>
          </p:cNvPr>
          <p:cNvSpPr txBox="1"/>
          <p:nvPr/>
        </p:nvSpPr>
        <p:spPr>
          <a:xfrm>
            <a:off x="6839165" y="1995434"/>
            <a:ext cx="2484000" cy="526811"/>
          </a:xfrm>
          <a:prstGeom prst="rect">
            <a:avLst/>
          </a:prstGeom>
          <a:noFill/>
        </p:spPr>
        <p:txBody>
          <a:bodyPr wrap="square" rtlCol="0" anchor="ctr">
            <a:spAutoFit/>
          </a:bodyPr>
          <a:lstStyle/>
          <a:p>
            <a:pPr algn="ctr">
              <a:lnSpc>
                <a:spcPct val="150000"/>
              </a:lnSpc>
            </a:pPr>
            <a:r>
              <a:rPr lang="en-US" altLang="zh-CN" sz="1000" dirty="0"/>
              <a:t>Randomly select an initial proxy from the pool</a:t>
            </a:r>
            <a:endParaRPr lang="zh-CN" altLang="en-US" sz="1000" dirty="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72BAA775-079B-B4FC-D090-BB8E46A5679C}"/>
              </a:ext>
            </a:extLst>
          </p:cNvPr>
          <p:cNvSpPr txBox="1"/>
          <p:nvPr/>
        </p:nvSpPr>
        <p:spPr>
          <a:xfrm>
            <a:off x="6839165" y="4117152"/>
            <a:ext cx="2484000" cy="553998"/>
          </a:xfrm>
          <a:prstGeom prst="rect">
            <a:avLst/>
          </a:prstGeom>
          <a:noFill/>
        </p:spPr>
        <p:txBody>
          <a:bodyPr wrap="square" rtlCol="0" anchor="ctr">
            <a:spAutoFit/>
          </a:bodyPr>
          <a:lstStyle/>
          <a:p>
            <a:r>
              <a:rPr lang="en-US" altLang="zh-CN" sz="1000" dirty="0"/>
              <a:t>Periodic proxy health check</a:t>
            </a:r>
          </a:p>
          <a:p>
            <a:r>
              <a:rPr lang="en-US" altLang="zh-CN" sz="1000" dirty="0"/>
              <a:t>• Auto-switch to online proxy for next run if offline</a:t>
            </a:r>
            <a:endParaRPr lang="zh-CN" altLang="en-US" sz="1000" dirty="0">
              <a:latin typeface="微软雅黑" panose="020B0503020204020204" pitchFamily="34" charset="-122"/>
              <a:ea typeface="微软雅黑" panose="020B0503020204020204" pitchFamily="34" charset="-122"/>
            </a:endParaRPr>
          </a:p>
        </p:txBody>
      </p:sp>
      <p:sp>
        <p:nvSpPr>
          <p:cNvPr id="42" name="文本框 41">
            <a:extLst>
              <a:ext uri="{FF2B5EF4-FFF2-40B4-BE49-F238E27FC236}">
                <a16:creationId xmlns:a16="http://schemas.microsoft.com/office/drawing/2014/main" id="{91096B27-9A4C-9C5A-E393-CDA83055F8AA}"/>
              </a:ext>
            </a:extLst>
          </p:cNvPr>
          <p:cNvSpPr txBox="1"/>
          <p:nvPr/>
        </p:nvSpPr>
        <p:spPr>
          <a:xfrm>
            <a:off x="6867918" y="5009119"/>
            <a:ext cx="2484000" cy="861774"/>
          </a:xfrm>
          <a:prstGeom prst="rect">
            <a:avLst/>
          </a:prstGeom>
          <a:noFill/>
        </p:spPr>
        <p:txBody>
          <a:bodyPr wrap="square" rtlCol="0" anchor="ctr">
            <a:spAutoFit/>
          </a:bodyPr>
          <a:lstStyle/>
          <a:p>
            <a:r>
              <a:rPr lang="en-US" altLang="zh-CN" sz="1000" dirty="0"/>
              <a:t>• Distribute jobs evenly across proxies</a:t>
            </a:r>
          </a:p>
          <a:p>
            <a:r>
              <a:rPr lang="en-US" altLang="zh-CN" sz="1000" dirty="0"/>
              <a:t>• Auto-switch to idle proxies if current proxy is overloaded (high CPU/memory)</a:t>
            </a:r>
            <a:endParaRPr lang="zh-CN" altLang="en-US" sz="1000" dirty="0">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D2AF16CF-3286-CBB1-D7A6-23A7E68DB9AE}"/>
              </a:ext>
            </a:extLst>
          </p:cNvPr>
          <p:cNvSpPr txBox="1"/>
          <p:nvPr/>
        </p:nvSpPr>
        <p:spPr>
          <a:xfrm>
            <a:off x="6839165" y="6069891"/>
            <a:ext cx="2484000" cy="526811"/>
          </a:xfrm>
          <a:prstGeom prst="rect">
            <a:avLst/>
          </a:prstGeom>
          <a:noFill/>
        </p:spPr>
        <p:txBody>
          <a:bodyPr wrap="square" rtlCol="0" anchor="ctr">
            <a:spAutoFit/>
          </a:bodyPr>
          <a:lstStyle/>
          <a:p>
            <a:pPr algn="ctr">
              <a:lnSpc>
                <a:spcPct val="150000"/>
              </a:lnSpc>
            </a:pPr>
            <a:r>
              <a:rPr lang="en-US" altLang="zh-CN" sz="1000" dirty="0"/>
              <a:t>Auto-switch to online proxy if last running proxy is offline</a:t>
            </a:r>
            <a:endParaRPr lang="zh-CN" altLang="en-US" sz="1000" dirty="0">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D4910F0F-2548-B8CF-F3CD-75D97FD40F73}"/>
              </a:ext>
            </a:extLst>
          </p:cNvPr>
          <p:cNvSpPr txBox="1"/>
          <p:nvPr/>
        </p:nvSpPr>
        <p:spPr>
          <a:xfrm>
            <a:off x="9333826" y="1995435"/>
            <a:ext cx="2484000" cy="526811"/>
          </a:xfrm>
          <a:prstGeom prst="rect">
            <a:avLst/>
          </a:prstGeom>
          <a:noFill/>
        </p:spPr>
        <p:txBody>
          <a:bodyPr wrap="square" rtlCol="0" anchor="ctr">
            <a:spAutoFit/>
          </a:bodyPr>
          <a:lstStyle/>
          <a:p>
            <a:pPr algn="ctr">
              <a:lnSpc>
                <a:spcPct val="150000"/>
              </a:lnSpc>
            </a:pPr>
            <a:r>
              <a:rPr lang="en-US" altLang="zh-CN" sz="1000" dirty="0"/>
              <a:t>Randomly select an initial network resource from the pool</a:t>
            </a:r>
            <a:endParaRPr lang="zh-CN" altLang="en-US" sz="1000" dirty="0">
              <a:latin typeface="微软雅黑" panose="020B0503020204020204" pitchFamily="34" charset="-122"/>
              <a:ea typeface="微软雅黑" panose="020B0503020204020204" pitchFamily="34" charset="-122"/>
            </a:endParaRPr>
          </a:p>
        </p:txBody>
      </p:sp>
      <p:sp>
        <p:nvSpPr>
          <p:cNvPr id="46" name="文本框 45">
            <a:extLst>
              <a:ext uri="{FF2B5EF4-FFF2-40B4-BE49-F238E27FC236}">
                <a16:creationId xmlns:a16="http://schemas.microsoft.com/office/drawing/2014/main" id="{33EE6362-F577-DCB9-5018-78FC6FDFCEE9}"/>
              </a:ext>
            </a:extLst>
          </p:cNvPr>
          <p:cNvSpPr txBox="1"/>
          <p:nvPr/>
        </p:nvSpPr>
        <p:spPr>
          <a:xfrm>
            <a:off x="9333826" y="3080008"/>
            <a:ext cx="2484000" cy="526811"/>
          </a:xfrm>
          <a:prstGeom prst="rect">
            <a:avLst/>
          </a:prstGeom>
          <a:noFill/>
        </p:spPr>
        <p:txBody>
          <a:bodyPr wrap="square" rtlCol="0" anchor="ctr">
            <a:spAutoFit/>
          </a:bodyPr>
          <a:lstStyle/>
          <a:p>
            <a:pPr algn="ctr">
              <a:lnSpc>
                <a:spcPct val="150000"/>
              </a:lnSpc>
            </a:pPr>
            <a:r>
              <a:rPr lang="en-US" altLang="zh-CN" sz="1000" dirty="0"/>
              <a:t>• Auto-switch to other network if initial offline</a:t>
            </a:r>
            <a:endParaRPr lang="zh-CN" altLang="en-US" sz="1000" dirty="0">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E70A206E-B556-3958-5BF6-EF6EED59AAF3}"/>
              </a:ext>
            </a:extLst>
          </p:cNvPr>
          <p:cNvSpPr txBox="1"/>
          <p:nvPr/>
        </p:nvSpPr>
        <p:spPr>
          <a:xfrm>
            <a:off x="1834386" y="2674399"/>
            <a:ext cx="2484000" cy="295978"/>
          </a:xfrm>
          <a:prstGeom prst="rect">
            <a:avLst/>
          </a:prstGeom>
          <a:noFill/>
        </p:spPr>
        <p:txBody>
          <a:bodyPr wrap="square" rtlCol="0" anchor="ctr">
            <a:spAutoFit/>
          </a:bodyPr>
          <a:lstStyle/>
          <a:p>
            <a:pPr algn="ctr">
              <a:lnSpc>
                <a:spcPct val="150000"/>
              </a:lnSpc>
            </a:pPr>
            <a:r>
              <a:rPr lang="en-US" altLang="zh-CN" sz="1000" b="1" dirty="0">
                <a:solidFill>
                  <a:srgbClr val="FF0000"/>
                </a:solidFill>
                <a:latin typeface="微软雅黑" panose="020B0503020204020204" pitchFamily="34" charset="-122"/>
                <a:ea typeface="微软雅黑" panose="020B0503020204020204" pitchFamily="34" charset="-122"/>
              </a:rPr>
              <a:t>Re-select node based on load</a:t>
            </a:r>
            <a:endParaRPr lang="zh-CN" altLang="en-US" sz="1000" b="1" dirty="0">
              <a:solidFill>
                <a:srgbClr val="FF0000"/>
              </a:solidFill>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B790EB53-C4DA-60BE-348D-5C9D5ED8F480}"/>
              </a:ext>
            </a:extLst>
          </p:cNvPr>
          <p:cNvSpPr txBox="1"/>
          <p:nvPr/>
        </p:nvSpPr>
        <p:spPr>
          <a:xfrm>
            <a:off x="4355301" y="2674399"/>
            <a:ext cx="2484000" cy="295978"/>
          </a:xfrm>
          <a:prstGeom prst="rect">
            <a:avLst/>
          </a:prstGeom>
          <a:noFill/>
        </p:spPr>
        <p:txBody>
          <a:bodyPr wrap="square" rtlCol="0" anchor="ctr">
            <a:spAutoFit/>
          </a:bodyPr>
          <a:lstStyle/>
          <a:p>
            <a:pPr algn="ctr">
              <a:lnSpc>
                <a:spcPct val="150000"/>
              </a:lnSpc>
            </a:pPr>
            <a:r>
              <a:rPr lang="en-US" altLang="zh-CN" sz="1000" b="1" dirty="0">
                <a:solidFill>
                  <a:srgbClr val="FF0000"/>
                </a:solidFill>
                <a:latin typeface="微软雅黑" panose="020B0503020204020204" pitchFamily="34" charset="-122"/>
                <a:ea typeface="微软雅黑" panose="020B0503020204020204" pitchFamily="34" charset="-122"/>
              </a:rPr>
              <a:t>Retain initial storage</a:t>
            </a:r>
            <a:endParaRPr lang="zh-CN" altLang="en-US" sz="1000" b="1" dirty="0">
              <a:solidFill>
                <a:srgbClr val="FF0000"/>
              </a:solidFill>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a16="http://schemas.microsoft.com/office/drawing/2014/main" id="{D3999B48-132B-21E9-7EC3-02F4A2575F0E}"/>
              </a:ext>
            </a:extLst>
          </p:cNvPr>
          <p:cNvSpPr txBox="1"/>
          <p:nvPr/>
        </p:nvSpPr>
        <p:spPr>
          <a:xfrm>
            <a:off x="6839165" y="2699277"/>
            <a:ext cx="2484000" cy="246221"/>
          </a:xfrm>
          <a:prstGeom prst="rect">
            <a:avLst/>
          </a:prstGeom>
          <a:noFill/>
        </p:spPr>
        <p:txBody>
          <a:bodyPr wrap="square" rtlCol="0" anchor="ctr">
            <a:spAutoFit/>
          </a:bodyPr>
          <a:lstStyle/>
          <a:p>
            <a:r>
              <a:rPr lang="en-US" altLang="zh-CN" sz="1000" b="1" dirty="0">
                <a:solidFill>
                  <a:srgbClr val="FF0000"/>
                </a:solidFill>
              </a:rPr>
              <a:t>Re-select proxy based on load</a:t>
            </a:r>
            <a:endParaRPr lang="en-US" altLang="zh-CN" sz="1000" dirty="0">
              <a:solidFill>
                <a:srgbClr val="FF0000"/>
              </a:solidFill>
            </a:endParaRPr>
          </a:p>
        </p:txBody>
      </p:sp>
      <p:sp>
        <p:nvSpPr>
          <p:cNvPr id="50" name="文本框 49">
            <a:extLst>
              <a:ext uri="{FF2B5EF4-FFF2-40B4-BE49-F238E27FC236}">
                <a16:creationId xmlns:a16="http://schemas.microsoft.com/office/drawing/2014/main" id="{FD4CC151-062A-0923-0BDD-3F96F7CB5D67}"/>
              </a:ext>
            </a:extLst>
          </p:cNvPr>
          <p:cNvSpPr txBox="1"/>
          <p:nvPr/>
        </p:nvSpPr>
        <p:spPr>
          <a:xfrm>
            <a:off x="9333826" y="2674399"/>
            <a:ext cx="2484000" cy="295978"/>
          </a:xfrm>
          <a:prstGeom prst="rect">
            <a:avLst/>
          </a:prstGeom>
          <a:noFill/>
        </p:spPr>
        <p:txBody>
          <a:bodyPr wrap="square" rtlCol="0" anchor="ctr">
            <a:spAutoFit/>
          </a:bodyPr>
          <a:lstStyle/>
          <a:p>
            <a:pPr algn="ctr">
              <a:lnSpc>
                <a:spcPct val="150000"/>
              </a:lnSpc>
            </a:pPr>
            <a:r>
              <a:rPr lang="en-US" altLang="zh-CN" sz="1000" b="1" dirty="0">
                <a:solidFill>
                  <a:srgbClr val="FF0000"/>
                </a:solidFill>
                <a:latin typeface="微软雅黑" panose="020B0503020204020204" pitchFamily="34" charset="-122"/>
                <a:ea typeface="微软雅黑" panose="020B0503020204020204" pitchFamily="34" charset="-122"/>
              </a:rPr>
              <a:t>Retain initial network</a:t>
            </a:r>
            <a:endParaRPr lang="zh-CN" altLang="en-US" sz="1000" b="1" dirty="0">
              <a:solidFill>
                <a:srgbClr val="FF0000"/>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8079C4B6-EA7C-6201-8C8C-698DEEEE5BC7}"/>
              </a:ext>
            </a:extLst>
          </p:cNvPr>
          <p:cNvSpPr txBox="1"/>
          <p:nvPr/>
        </p:nvSpPr>
        <p:spPr>
          <a:xfrm>
            <a:off x="9333826" y="4230500"/>
            <a:ext cx="2484000" cy="295978"/>
          </a:xfrm>
          <a:prstGeom prst="rect">
            <a:avLst/>
          </a:prstGeom>
          <a:noFill/>
        </p:spPr>
        <p:txBody>
          <a:bodyPr wrap="square" rtlCol="0" anchor="ctr">
            <a:spAutoFit/>
          </a:bodyPr>
          <a:lstStyle/>
          <a:p>
            <a:pPr algn="ctr">
              <a:lnSpc>
                <a:spcPct val="150000"/>
              </a:lnSpc>
            </a:pPr>
            <a:r>
              <a:rPr lang="en-US" altLang="zh-CN" sz="1000" dirty="0">
                <a:solidFill>
                  <a:srgbClr val="FF0000"/>
                </a:solidFill>
                <a:latin typeface="微软雅黑" panose="020B0503020204020204" pitchFamily="34" charset="-122"/>
                <a:ea typeface="微软雅黑" panose="020B0503020204020204" pitchFamily="34" charset="-122"/>
              </a:rPr>
              <a:t>No health check</a:t>
            </a:r>
            <a:endParaRPr lang="zh-CN" altLang="en-US" sz="1000" dirty="0">
              <a:solidFill>
                <a:srgbClr val="FF0000"/>
              </a:solidFill>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4B7ABA90-AEEE-3BDB-2480-9D47C11D0AB7}"/>
              </a:ext>
            </a:extLst>
          </p:cNvPr>
          <p:cNvSpPr txBox="1"/>
          <p:nvPr/>
        </p:nvSpPr>
        <p:spPr>
          <a:xfrm>
            <a:off x="9333826" y="5266385"/>
            <a:ext cx="2484000" cy="295978"/>
          </a:xfrm>
          <a:prstGeom prst="rect">
            <a:avLst/>
          </a:prstGeom>
          <a:noFill/>
        </p:spPr>
        <p:txBody>
          <a:bodyPr wrap="square" rtlCol="0" anchor="ctr">
            <a:spAutoFit/>
          </a:bodyPr>
          <a:lstStyle/>
          <a:p>
            <a:pPr algn="ctr">
              <a:lnSpc>
                <a:spcPct val="150000"/>
              </a:lnSpc>
            </a:pPr>
            <a:r>
              <a:rPr lang="en-US" altLang="zh-CN" sz="1000" b="1" dirty="0">
                <a:solidFill>
                  <a:srgbClr val="FF0000"/>
                </a:solidFill>
              </a:rPr>
              <a:t>Not supported</a:t>
            </a:r>
            <a:endParaRPr lang="en-US" altLang="zh-CN" sz="1000" dirty="0">
              <a:solidFill>
                <a:srgbClr val="FF0000"/>
              </a:solidFill>
              <a:latin typeface="微软雅黑" panose="020B0503020204020204" pitchFamily="34" charset="-122"/>
              <a:ea typeface="微软雅黑" panose="020B0503020204020204" pitchFamily="34" charset="-122"/>
            </a:endParaRPr>
          </a:p>
        </p:txBody>
      </p:sp>
      <p:sp>
        <p:nvSpPr>
          <p:cNvPr id="53" name="文本框 52">
            <a:extLst>
              <a:ext uri="{FF2B5EF4-FFF2-40B4-BE49-F238E27FC236}">
                <a16:creationId xmlns:a16="http://schemas.microsoft.com/office/drawing/2014/main" id="{C8D89DD4-4525-3989-DC8E-87778D5FD411}"/>
              </a:ext>
            </a:extLst>
          </p:cNvPr>
          <p:cNvSpPr txBox="1"/>
          <p:nvPr/>
        </p:nvSpPr>
        <p:spPr>
          <a:xfrm>
            <a:off x="9339280" y="6069891"/>
            <a:ext cx="2484000" cy="526811"/>
          </a:xfrm>
          <a:prstGeom prst="rect">
            <a:avLst/>
          </a:prstGeom>
          <a:noFill/>
        </p:spPr>
        <p:txBody>
          <a:bodyPr wrap="square" rtlCol="0" anchor="ctr">
            <a:spAutoFit/>
          </a:bodyPr>
          <a:lstStyle/>
          <a:p>
            <a:pPr algn="ctr">
              <a:lnSpc>
                <a:spcPct val="150000"/>
              </a:lnSpc>
            </a:pPr>
            <a:r>
              <a:rPr lang="en-US" altLang="zh-CN" sz="1000" dirty="0"/>
              <a:t>Auto-switch to online network if last running network is offline</a:t>
            </a:r>
            <a:endParaRPr lang="zh-CN" altLang="en-US" sz="1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46981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1E23F-9139-BF93-B24B-A00D28C1DF29}"/>
            </a:ext>
          </a:extLst>
        </p:cNvPr>
        <p:cNvGrpSpPr/>
        <p:nvPr/>
      </p:nvGrpSpPr>
      <p:grpSpPr>
        <a:xfrm>
          <a:off x="0" y="0"/>
          <a:ext cx="0" cy="0"/>
          <a:chOff x="0" y="0"/>
          <a:chExt cx="0" cy="0"/>
        </a:xfrm>
      </p:grpSpPr>
      <p:sp>
        <p:nvSpPr>
          <p:cNvPr id="18" name="文本框 17">
            <a:extLst>
              <a:ext uri="{FF2B5EF4-FFF2-40B4-BE49-F238E27FC236}">
                <a16:creationId xmlns:a16="http://schemas.microsoft.com/office/drawing/2014/main" id="{5374DC98-DDF1-4C66-1651-A3E145EC8741}"/>
              </a:ext>
            </a:extLst>
          </p:cNvPr>
          <p:cNvSpPr txBox="1"/>
          <p:nvPr/>
        </p:nvSpPr>
        <p:spPr>
          <a:xfrm>
            <a:off x="568135" y="242875"/>
            <a:ext cx="9021108"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Clusters—Resource Pool Operation Logic</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矩形 18">
            <a:extLst>
              <a:ext uri="{FF2B5EF4-FFF2-40B4-BE49-F238E27FC236}">
                <a16:creationId xmlns:a16="http://schemas.microsoft.com/office/drawing/2014/main" id="{A5675BF4-7534-B950-B649-7FC7EDEEE829}"/>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文本框 4">
            <a:extLst>
              <a:ext uri="{FF2B5EF4-FFF2-40B4-BE49-F238E27FC236}">
                <a16:creationId xmlns:a16="http://schemas.microsoft.com/office/drawing/2014/main" id="{F326CC70-8337-D7D6-E3CB-58FDEFD94D63}"/>
              </a:ext>
            </a:extLst>
          </p:cNvPr>
          <p:cNvSpPr txBox="1"/>
          <p:nvPr/>
        </p:nvSpPr>
        <p:spPr>
          <a:xfrm>
            <a:off x="383760" y="1254274"/>
            <a:ext cx="9992203" cy="646331"/>
          </a:xfrm>
          <a:prstGeom prst="rect">
            <a:avLst/>
          </a:prstGeom>
          <a:noFill/>
        </p:spPr>
        <p:txBody>
          <a:bodyPr wrap="square" rtlCol="0">
            <a:spAutoFit/>
          </a:bodyPr>
          <a:lstStyle/>
          <a:p>
            <a:r>
              <a:rPr lang="en-US" altLang="zh-CN" b="1" dirty="0">
                <a:solidFill>
                  <a:srgbClr val="18BCC6"/>
                </a:solidFill>
                <a:latin typeface="微软雅黑" panose="020B0503020204020204" pitchFamily="34" charset="-122"/>
                <a:ea typeface="微软雅黑" panose="020B0503020204020204" pitchFamily="34" charset="-122"/>
              </a:rPr>
              <a:t>How to Ensure High Availability When Resources Go Offline, and When to Reallocate Resources to Jobs</a:t>
            </a:r>
            <a:r>
              <a:rPr lang="zh-CN" altLang="en-US" b="1" dirty="0">
                <a:solidFill>
                  <a:srgbClr val="18BCC6"/>
                </a:solidFill>
                <a:latin typeface="微软雅黑" panose="020B0503020204020204" pitchFamily="34" charset="-122"/>
                <a:ea typeface="微软雅黑" panose="020B0503020204020204" pitchFamily="34" charset="-122"/>
              </a:rPr>
              <a:t>？</a:t>
            </a:r>
          </a:p>
        </p:txBody>
      </p:sp>
      <p:sp>
        <p:nvSpPr>
          <p:cNvPr id="7" name="文本框 6">
            <a:extLst>
              <a:ext uri="{FF2B5EF4-FFF2-40B4-BE49-F238E27FC236}">
                <a16:creationId xmlns:a16="http://schemas.microsoft.com/office/drawing/2014/main" id="{5B4616DA-8BA1-1CB7-FC67-A9446B1C0574}"/>
              </a:ext>
            </a:extLst>
          </p:cNvPr>
          <p:cNvSpPr txBox="1"/>
          <p:nvPr/>
        </p:nvSpPr>
        <p:spPr>
          <a:xfrm>
            <a:off x="412560" y="1765950"/>
            <a:ext cx="9337908" cy="787523"/>
          </a:xfrm>
          <a:prstGeom prst="rect">
            <a:avLst/>
          </a:prstGeom>
          <a:noFill/>
        </p:spPr>
        <p:txBody>
          <a:bodyPr wrap="square" rtlCol="0">
            <a:spAutoFit/>
          </a:bodyPr>
          <a:lstStyle/>
          <a:p>
            <a:pPr>
              <a:lnSpc>
                <a:spcPct val="150000"/>
              </a:lnSpc>
            </a:pPr>
            <a:r>
              <a:rPr lang="en-US" altLang="zh-CN" sz="1600" dirty="0"/>
              <a:t>Checks resources every 10s, retries every 5s. After 120s of unresponsiveness, marks as Offline and reassigns pending jobs.</a:t>
            </a:r>
            <a:endParaRPr lang="en-US" altLang="zh-CN" sz="1600" dirty="0">
              <a:solidFill>
                <a:srgbClr val="18BCC6"/>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1171F3FE-30F0-A95C-C98F-7629C1D1A922}"/>
              </a:ext>
            </a:extLst>
          </p:cNvPr>
          <p:cNvSpPr txBox="1"/>
          <p:nvPr/>
        </p:nvSpPr>
        <p:spPr>
          <a:xfrm>
            <a:off x="441361" y="2553473"/>
            <a:ext cx="9337908" cy="4168513"/>
          </a:xfrm>
          <a:prstGeom prst="rect">
            <a:avLst/>
          </a:prstGeom>
          <a:noFill/>
        </p:spPr>
        <p:txBody>
          <a:bodyPr wrap="square" rtlCol="0">
            <a:spAutoFit/>
          </a:bodyPr>
          <a:lstStyle/>
          <a:p>
            <a:pPr>
              <a:lnSpc>
                <a:spcPct val="150000"/>
              </a:lnSpc>
            </a:pPr>
            <a:r>
              <a:rPr lang="en-US" altLang="zh-CN" b="1" dirty="0">
                <a:solidFill>
                  <a:srgbClr val="18BCC6"/>
                </a:solidFill>
                <a:latin typeface="微软雅黑" panose="020B0503020204020204" pitchFamily="34" charset="-122"/>
                <a:ea typeface="微软雅黑" panose="020B0503020204020204" pitchFamily="34" charset="-122"/>
              </a:rPr>
              <a:t>When does load balancing occur?</a:t>
            </a:r>
            <a:br>
              <a:rPr lang="en-US" altLang="zh-CN" sz="12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Before each job execution.</a:t>
            </a:r>
          </a:p>
          <a:p>
            <a:pPr>
              <a:lnSpc>
                <a:spcPct val="150000"/>
              </a:lnSpc>
            </a:pPr>
            <a:r>
              <a:rPr lang="en-US" altLang="zh-CN" b="1" dirty="0">
                <a:solidFill>
                  <a:srgbClr val="18BCC6"/>
                </a:solidFill>
                <a:latin typeface="微软雅黑" panose="020B0503020204020204" pitchFamily="34" charset="-122"/>
                <a:ea typeface="微软雅黑" panose="020B0503020204020204" pitchFamily="34" charset="-122"/>
              </a:rPr>
              <a:t>How are resources selected? What rules are used to select and allocate resources? (Compute resource pools and proxy resource pools)</a:t>
            </a:r>
          </a:p>
          <a:p>
            <a:pPr marL="228600" indent="-2286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Offline resources are excluded.</a:t>
            </a:r>
          </a:p>
          <a:p>
            <a:pPr marL="228600" indent="-2286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For each available resource, the system checks whether any single load metric exceeds its threshold. If so, that resource is excluded.</a:t>
            </a:r>
          </a:p>
          <a:p>
            <a:pPr marL="228600" indent="-2286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From the remaining resources, the one with the lowest overall load is selected.</a:t>
            </a:r>
          </a:p>
          <a:p>
            <a:pPr marL="228600" indent="-2286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If all resources exceed a load threshold, the system still selects the one with the lowest overall load among them.</a:t>
            </a:r>
          </a:p>
          <a:p>
            <a:pPr>
              <a:lnSpc>
                <a:spcPct val="150000"/>
              </a:lnSpc>
            </a:pP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8348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custDataLst>
              <p:tags r:id="rId2"/>
            </p:custDataLst>
          </p:nvPr>
        </p:nvSpPr>
        <p:spPr>
          <a:xfrm>
            <a:off x="1407160" y="2198370"/>
            <a:ext cx="1638935" cy="460375"/>
          </a:xfrm>
          <a:prstGeom prst="rect">
            <a:avLst/>
          </a:prstGeom>
          <a:noFill/>
        </p:spPr>
        <p:txBody>
          <a:bodyPr wrap="square" rtlCol="0">
            <a:spAutoFit/>
          </a:bodyPr>
          <a:lstStyle/>
          <a:p>
            <a:pPr lvl="0" algn="l">
              <a:buClrTx/>
              <a:buSzTx/>
              <a:buFontTx/>
            </a:pPr>
            <a:r>
              <a:rPr lang="en-US" sz="2400" b="1" spc="100">
                <a:solidFill>
                  <a:srgbClr val="1E4156"/>
                </a:solidFill>
                <a:uFillTx/>
                <a:latin typeface="微软雅黑" panose="020B0503020204020204" charset="-122"/>
                <a:ea typeface="微软雅黑" panose="020B0503020204020204" charset="-122"/>
                <a:cs typeface="微软雅黑" panose="020B0503020204020204" charset="-122"/>
                <a:sym typeface="+mn-ea"/>
              </a:rPr>
              <a:t>PART 01</a:t>
            </a:r>
          </a:p>
        </p:txBody>
      </p:sp>
      <p:sp>
        <p:nvSpPr>
          <p:cNvPr id="32" name="文本框 31"/>
          <p:cNvSpPr txBox="1"/>
          <p:nvPr>
            <p:custDataLst>
              <p:tags r:id="rId3"/>
            </p:custDataLst>
          </p:nvPr>
        </p:nvSpPr>
        <p:spPr>
          <a:xfrm>
            <a:off x="3136900" y="2198370"/>
            <a:ext cx="2240915" cy="461665"/>
          </a:xfrm>
          <a:prstGeom prst="rect">
            <a:avLst/>
          </a:prstGeom>
          <a:noFill/>
        </p:spPr>
        <p:txBody>
          <a:bodyPr wrap="square" rtlCol="0">
            <a:spAutoFit/>
          </a:bodyPr>
          <a:lstStyle/>
          <a:p>
            <a:r>
              <a:rPr lang="en-US" altLang="zh-CN" sz="2400" b="1" dirty="0">
                <a:solidFill>
                  <a:srgbClr val="1E4156"/>
                </a:solidFill>
                <a:latin typeface="微软雅黑" panose="020B0503020204020204" charset="-122"/>
                <a:ea typeface="微软雅黑" panose="020B0503020204020204" charset="-122"/>
                <a:cs typeface="微软雅黑" panose="020B0503020204020204" charset="-122"/>
              </a:rPr>
              <a:t>System</a:t>
            </a:r>
            <a:endParaRPr lang="zh-CN" altLang="en-US" sz="2400" b="1" dirty="0">
              <a:solidFill>
                <a:srgbClr val="1E4156"/>
              </a:solidFill>
              <a:latin typeface="微软雅黑" panose="020B0503020204020204" charset="-122"/>
              <a:ea typeface="微软雅黑" panose="020B0503020204020204" charset="-122"/>
              <a:cs typeface="微软雅黑" panose="020B0503020204020204" charset="-122"/>
            </a:endParaRPr>
          </a:p>
        </p:txBody>
      </p:sp>
      <p:sp>
        <p:nvSpPr>
          <p:cNvPr id="35" name="文本框 34"/>
          <p:cNvSpPr txBox="1"/>
          <p:nvPr>
            <p:custDataLst>
              <p:tags r:id="rId4"/>
            </p:custDataLst>
          </p:nvPr>
        </p:nvSpPr>
        <p:spPr>
          <a:xfrm>
            <a:off x="1407160" y="5109987"/>
            <a:ext cx="1638935" cy="460375"/>
          </a:xfrm>
          <a:prstGeom prst="rect">
            <a:avLst/>
          </a:prstGeom>
          <a:noFill/>
        </p:spPr>
        <p:txBody>
          <a:bodyPr wrap="square" rtlCol="0">
            <a:spAutoFit/>
          </a:bodyPr>
          <a:lstStyle/>
          <a:p>
            <a:r>
              <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rPr>
              <a:t>PART 05</a:t>
            </a:r>
          </a:p>
        </p:txBody>
      </p:sp>
      <p:sp>
        <p:nvSpPr>
          <p:cNvPr id="36" name="文本框 35"/>
          <p:cNvSpPr txBox="1"/>
          <p:nvPr>
            <p:custDataLst>
              <p:tags r:id="rId5"/>
            </p:custDataLst>
          </p:nvPr>
        </p:nvSpPr>
        <p:spPr>
          <a:xfrm>
            <a:off x="3136900" y="5109987"/>
            <a:ext cx="3417904" cy="461665"/>
          </a:xfrm>
          <a:prstGeom prst="rect">
            <a:avLst/>
          </a:prstGeom>
          <a:noFill/>
        </p:spPr>
        <p:txBody>
          <a:bodyPr wrap="square" rtlCol="0">
            <a:spAutoFit/>
          </a:bodyPr>
          <a:lstStyle/>
          <a:p>
            <a:r>
              <a:rPr lang="en-US" altLang="zh-CN" sz="2400" b="1" dirty="0">
                <a:solidFill>
                  <a:srgbClr val="1E4156"/>
                </a:solidFill>
                <a:latin typeface="微软雅黑" panose="020B0503020204020204" charset="-122"/>
                <a:ea typeface="微软雅黑" panose="020B0503020204020204" charset="-122"/>
                <a:cs typeface="微软雅黑" panose="020B0503020204020204" charset="-122"/>
              </a:rPr>
              <a:t>WORM &amp; Virus Scan</a:t>
            </a:r>
            <a:endParaRPr lang="zh-CN" altLang="en-US" sz="2400" b="1" dirty="0">
              <a:solidFill>
                <a:srgbClr val="1E4156"/>
              </a:solidFill>
              <a:latin typeface="微软雅黑" panose="020B0503020204020204" charset="-122"/>
              <a:ea typeface="微软雅黑" panose="020B0503020204020204" charset="-122"/>
              <a:cs typeface="微软雅黑" panose="020B0503020204020204" charset="-122"/>
            </a:endParaRPr>
          </a:p>
        </p:txBody>
      </p:sp>
      <p:sp>
        <p:nvSpPr>
          <p:cNvPr id="42" name="文本框 41"/>
          <p:cNvSpPr txBox="1"/>
          <p:nvPr/>
        </p:nvSpPr>
        <p:spPr>
          <a:xfrm>
            <a:off x="1313180" y="948690"/>
            <a:ext cx="7299878" cy="707886"/>
          </a:xfrm>
          <a:prstGeom prst="rect">
            <a:avLst/>
          </a:prstGeom>
          <a:noFill/>
        </p:spPr>
        <p:txBody>
          <a:bodyPr wrap="square" rtlCol="0">
            <a:spAutoFit/>
          </a:bodyPr>
          <a:lstStyle/>
          <a:p>
            <a:r>
              <a:rPr lang="en-US" altLang="zh-CN" sz="4000" b="1" dirty="0">
                <a:solidFill>
                  <a:srgbClr val="1E4156"/>
                </a:solidFill>
                <a:latin typeface="微软雅黑" panose="020B0503020204020204" charset="-122"/>
                <a:ea typeface="微软雅黑" panose="020B0503020204020204" charset="-122"/>
              </a:rPr>
              <a:t>CONTENTs</a:t>
            </a:r>
            <a:endParaRPr lang="zh-CN" altLang="en-US" sz="4000" b="1" dirty="0">
              <a:solidFill>
                <a:srgbClr val="1E4156"/>
              </a:solidFill>
              <a:latin typeface="微软雅黑" panose="020B0503020204020204" charset="-122"/>
              <a:ea typeface="微软雅黑" panose="020B0503020204020204" charset="-122"/>
            </a:endParaRPr>
          </a:p>
        </p:txBody>
      </p:sp>
      <p:sp>
        <p:nvSpPr>
          <p:cNvPr id="2" name="矩形 1"/>
          <p:cNvSpPr/>
          <p:nvPr/>
        </p:nvSpPr>
        <p:spPr>
          <a:xfrm>
            <a:off x="1435100" y="1779240"/>
            <a:ext cx="1728000" cy="64800"/>
          </a:xfrm>
          <a:prstGeom prst="rect">
            <a:avLst/>
          </a:prstGeom>
          <a:gradFill>
            <a:gsLst>
              <a:gs pos="40000">
                <a:srgbClr val="24BBE5">
                  <a:alpha val="59000"/>
                </a:srgbClr>
              </a:gs>
              <a:gs pos="0">
                <a:srgbClr val="2CB1F0">
                  <a:alpha val="0"/>
                </a:srgbClr>
              </a:gs>
              <a:gs pos="71000">
                <a:srgbClr val="5FE4EB"/>
              </a:gs>
              <a:gs pos="100000">
                <a:srgbClr val="1CC5D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3" name="文本框 2">
            <a:extLst>
              <a:ext uri="{FF2B5EF4-FFF2-40B4-BE49-F238E27FC236}">
                <a16:creationId xmlns:a16="http://schemas.microsoft.com/office/drawing/2014/main" id="{43468CD5-E1B9-FAE2-7CAB-AE4B5450E997}"/>
              </a:ext>
            </a:extLst>
          </p:cNvPr>
          <p:cNvSpPr txBox="1"/>
          <p:nvPr>
            <p:custDataLst>
              <p:tags r:id="rId6"/>
            </p:custDataLst>
          </p:nvPr>
        </p:nvSpPr>
        <p:spPr>
          <a:xfrm>
            <a:off x="1407160" y="2842611"/>
            <a:ext cx="1638935" cy="460375"/>
          </a:xfrm>
          <a:prstGeom prst="rect">
            <a:avLst/>
          </a:prstGeom>
          <a:noFill/>
        </p:spPr>
        <p:txBody>
          <a:bodyPr wrap="square" rtlCol="0">
            <a:spAutoFit/>
          </a:bodyPr>
          <a:lstStyle/>
          <a:p>
            <a:pPr lvl="0" algn="l">
              <a:buClrTx/>
              <a:buSzTx/>
              <a:buFontTx/>
            </a:pPr>
            <a:r>
              <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sym typeface="+mn-ea"/>
              </a:rPr>
              <a:t>PART 0</a:t>
            </a:r>
            <a:r>
              <a:rPr lang="en-US" sz="2400" b="1" spc="100" dirty="0">
                <a:solidFill>
                  <a:srgbClr val="1E4156"/>
                </a:solidFill>
                <a:latin typeface="微软雅黑" panose="020B0503020204020204" charset="-122"/>
                <a:ea typeface="微软雅黑" panose="020B0503020204020204" charset="-122"/>
                <a:cs typeface="微软雅黑" panose="020B0503020204020204" charset="-122"/>
                <a:sym typeface="+mn-ea"/>
              </a:rPr>
              <a:t>2</a:t>
            </a:r>
            <a:endPar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 name="文本框 3">
            <a:extLst>
              <a:ext uri="{FF2B5EF4-FFF2-40B4-BE49-F238E27FC236}">
                <a16:creationId xmlns:a16="http://schemas.microsoft.com/office/drawing/2014/main" id="{DBBB97CB-ECC9-A98E-4CFD-579FEFA74CCB}"/>
              </a:ext>
            </a:extLst>
          </p:cNvPr>
          <p:cNvSpPr txBox="1"/>
          <p:nvPr>
            <p:custDataLst>
              <p:tags r:id="rId7"/>
            </p:custDataLst>
          </p:nvPr>
        </p:nvSpPr>
        <p:spPr>
          <a:xfrm>
            <a:off x="3136900" y="2842611"/>
            <a:ext cx="3260991" cy="461665"/>
          </a:xfrm>
          <a:prstGeom prst="rect">
            <a:avLst/>
          </a:prstGeom>
          <a:noFill/>
        </p:spPr>
        <p:txBody>
          <a:bodyPr wrap="square" rtlCol="0">
            <a:spAutoFit/>
          </a:bodyPr>
          <a:lstStyle/>
          <a:p>
            <a:r>
              <a:rPr lang="en-US" altLang="zh-CN" sz="2400" b="1" dirty="0">
                <a:solidFill>
                  <a:srgbClr val="1E4156"/>
                </a:solidFill>
                <a:latin typeface="微软雅黑" panose="020B0503020204020204" charset="-122"/>
                <a:ea typeface="微软雅黑" panose="020B0503020204020204" charset="-122"/>
                <a:cs typeface="微软雅黑" panose="020B0503020204020204" charset="-122"/>
              </a:rPr>
              <a:t>Backup</a:t>
            </a:r>
            <a:r>
              <a:rPr lang="zh-CN" altLang="en-US" sz="2400" b="1" dirty="0">
                <a:solidFill>
                  <a:srgbClr val="1E4156"/>
                </a:solidFill>
                <a:latin typeface="微软雅黑" panose="020B0503020204020204" charset="-122"/>
                <a:ea typeface="微软雅黑" panose="020B0503020204020204" charset="-122"/>
                <a:cs typeface="微软雅黑" panose="020B0503020204020204" charset="-122"/>
              </a:rPr>
              <a:t> </a:t>
            </a:r>
            <a:r>
              <a:rPr lang="en-US" altLang="zh-CN" sz="2400" b="1" dirty="0">
                <a:solidFill>
                  <a:srgbClr val="1E4156"/>
                </a:solidFill>
                <a:latin typeface="微软雅黑" panose="020B0503020204020204" charset="-122"/>
                <a:ea typeface="微软雅黑" panose="020B0503020204020204" charset="-122"/>
                <a:cs typeface="微软雅黑" panose="020B0503020204020204" charset="-122"/>
              </a:rPr>
              <a:t>Cluster</a:t>
            </a:r>
          </a:p>
        </p:txBody>
      </p:sp>
      <p:sp>
        <p:nvSpPr>
          <p:cNvPr id="5" name="文本框 4">
            <a:extLst>
              <a:ext uri="{FF2B5EF4-FFF2-40B4-BE49-F238E27FC236}">
                <a16:creationId xmlns:a16="http://schemas.microsoft.com/office/drawing/2014/main" id="{36FFAD8B-9B3E-4786-6B27-FB6AFD2EFE54}"/>
              </a:ext>
            </a:extLst>
          </p:cNvPr>
          <p:cNvSpPr txBox="1"/>
          <p:nvPr>
            <p:custDataLst>
              <p:tags r:id="rId8"/>
            </p:custDataLst>
          </p:nvPr>
        </p:nvSpPr>
        <p:spPr>
          <a:xfrm>
            <a:off x="1407160" y="4301646"/>
            <a:ext cx="1638935" cy="460375"/>
          </a:xfrm>
          <a:prstGeom prst="rect">
            <a:avLst/>
          </a:prstGeom>
          <a:noFill/>
        </p:spPr>
        <p:txBody>
          <a:bodyPr wrap="square" rtlCol="0">
            <a:spAutoFit/>
          </a:bodyPr>
          <a:lstStyle/>
          <a:p>
            <a:pPr lvl="0" algn="l">
              <a:buClrTx/>
              <a:buSzTx/>
              <a:buFontTx/>
            </a:pPr>
            <a:r>
              <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sym typeface="+mn-ea"/>
              </a:rPr>
              <a:t>PART 0</a:t>
            </a:r>
            <a:r>
              <a:rPr lang="en-US" sz="2400" b="1" spc="100" dirty="0">
                <a:solidFill>
                  <a:srgbClr val="1E4156"/>
                </a:solidFill>
                <a:latin typeface="微软雅黑" panose="020B0503020204020204" charset="-122"/>
                <a:ea typeface="微软雅黑" panose="020B0503020204020204" charset="-122"/>
                <a:cs typeface="微软雅黑" panose="020B0503020204020204" charset="-122"/>
                <a:sym typeface="+mn-ea"/>
              </a:rPr>
              <a:t>4</a:t>
            </a:r>
            <a:endPar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sym typeface="+mn-ea"/>
            </a:endParaRPr>
          </a:p>
        </p:txBody>
      </p:sp>
      <p:sp>
        <p:nvSpPr>
          <p:cNvPr id="6" name="文本框 5">
            <a:extLst>
              <a:ext uri="{FF2B5EF4-FFF2-40B4-BE49-F238E27FC236}">
                <a16:creationId xmlns:a16="http://schemas.microsoft.com/office/drawing/2014/main" id="{7FEF7A60-E2D2-7190-C09D-82C19E89686F}"/>
              </a:ext>
            </a:extLst>
          </p:cNvPr>
          <p:cNvSpPr txBox="1"/>
          <p:nvPr>
            <p:custDataLst>
              <p:tags r:id="rId9"/>
            </p:custDataLst>
          </p:nvPr>
        </p:nvSpPr>
        <p:spPr>
          <a:xfrm>
            <a:off x="3136900" y="4301646"/>
            <a:ext cx="9055100" cy="461665"/>
          </a:xfrm>
          <a:prstGeom prst="rect">
            <a:avLst/>
          </a:prstGeom>
          <a:noFill/>
        </p:spPr>
        <p:txBody>
          <a:bodyPr wrap="square" rtlCol="0">
            <a:spAutoFit/>
          </a:bodyPr>
          <a:lstStyle/>
          <a:p>
            <a:r>
              <a:rPr lang="en-US" altLang="zh-CN" sz="2400" b="1" dirty="0">
                <a:solidFill>
                  <a:srgbClr val="1E4156"/>
                </a:solidFill>
                <a:latin typeface="微软雅黑" panose="020B0503020204020204" charset="-122"/>
                <a:ea typeface="微软雅黑" panose="020B0503020204020204" charset="-122"/>
                <a:cs typeface="微软雅黑" panose="020B0503020204020204" charset="-122"/>
              </a:rPr>
              <a:t>Ransomware Protection and Integrity Verification</a:t>
            </a:r>
            <a:endParaRPr lang="zh-CN" altLang="en-US" sz="2400" b="1" dirty="0">
              <a:solidFill>
                <a:srgbClr val="1E4156"/>
              </a:solidFill>
              <a:latin typeface="微软雅黑" panose="020B0503020204020204" charset="-122"/>
              <a:ea typeface="微软雅黑" panose="020B0503020204020204" charset="-122"/>
              <a:cs typeface="微软雅黑" panose="020B0503020204020204" charset="-122"/>
            </a:endParaRPr>
          </a:p>
        </p:txBody>
      </p:sp>
      <p:sp>
        <p:nvSpPr>
          <p:cNvPr id="7" name="文本框 6">
            <a:extLst>
              <a:ext uri="{FF2B5EF4-FFF2-40B4-BE49-F238E27FC236}">
                <a16:creationId xmlns:a16="http://schemas.microsoft.com/office/drawing/2014/main" id="{A07E47C0-63F3-EBCD-7677-CDA850C6907B}"/>
              </a:ext>
            </a:extLst>
          </p:cNvPr>
          <p:cNvSpPr txBox="1"/>
          <p:nvPr>
            <p:custDataLst>
              <p:tags r:id="rId10"/>
            </p:custDataLst>
          </p:nvPr>
        </p:nvSpPr>
        <p:spPr>
          <a:xfrm>
            <a:off x="1435100" y="5873883"/>
            <a:ext cx="1638935" cy="460375"/>
          </a:xfrm>
          <a:prstGeom prst="rect">
            <a:avLst/>
          </a:prstGeom>
          <a:noFill/>
        </p:spPr>
        <p:txBody>
          <a:bodyPr wrap="square" rtlCol="0">
            <a:spAutoFit/>
          </a:bodyPr>
          <a:lstStyle/>
          <a:p>
            <a:r>
              <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rPr>
              <a:t>PART 0</a:t>
            </a:r>
            <a:r>
              <a:rPr lang="en-US" sz="2400" b="1" spc="100" dirty="0">
                <a:solidFill>
                  <a:srgbClr val="1E4156"/>
                </a:solidFill>
                <a:latin typeface="微软雅黑" panose="020B0503020204020204" charset="-122"/>
                <a:ea typeface="微软雅黑" panose="020B0503020204020204" charset="-122"/>
                <a:cs typeface="微软雅黑" panose="020B0503020204020204" charset="-122"/>
              </a:rPr>
              <a:t>6</a:t>
            </a:r>
            <a:endPar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endParaRPr>
          </a:p>
        </p:txBody>
      </p:sp>
      <p:sp>
        <p:nvSpPr>
          <p:cNvPr id="8" name="文本框 7">
            <a:extLst>
              <a:ext uri="{FF2B5EF4-FFF2-40B4-BE49-F238E27FC236}">
                <a16:creationId xmlns:a16="http://schemas.microsoft.com/office/drawing/2014/main" id="{4FC3D318-62F6-5984-A31F-E45FFAF074B0}"/>
              </a:ext>
            </a:extLst>
          </p:cNvPr>
          <p:cNvSpPr txBox="1"/>
          <p:nvPr>
            <p:custDataLst>
              <p:tags r:id="rId11"/>
            </p:custDataLst>
          </p:nvPr>
        </p:nvSpPr>
        <p:spPr>
          <a:xfrm>
            <a:off x="3164840" y="5873883"/>
            <a:ext cx="3170186" cy="461665"/>
          </a:xfrm>
          <a:prstGeom prst="rect">
            <a:avLst/>
          </a:prstGeom>
          <a:noFill/>
        </p:spPr>
        <p:txBody>
          <a:bodyPr wrap="square" rtlCol="0">
            <a:spAutoFit/>
          </a:bodyPr>
          <a:lstStyle/>
          <a:p>
            <a:r>
              <a:rPr lang="en-US" altLang="zh-CN" sz="2400" b="1" spc="100" dirty="0">
                <a:solidFill>
                  <a:srgbClr val="1E4156"/>
                </a:solidFill>
                <a:latin typeface="微软雅黑" panose="020B0503020204020204" charset="-122"/>
                <a:ea typeface="微软雅黑" panose="020B0503020204020204" charset="-122"/>
                <a:cs typeface="微软雅黑" panose="020B0503020204020204" charset="-122"/>
              </a:rPr>
              <a:t>DR</a:t>
            </a:r>
            <a:r>
              <a:rPr lang="zh-CN" altLang="en-US" sz="2400" b="1" spc="100" dirty="0">
                <a:solidFill>
                  <a:srgbClr val="1E4156"/>
                </a:solidFill>
                <a:latin typeface="微软雅黑" panose="020B0503020204020204" charset="-122"/>
                <a:ea typeface="微软雅黑" panose="020B0503020204020204" charset="-122"/>
                <a:cs typeface="微软雅黑" panose="020B0503020204020204" charset="-122"/>
              </a:rPr>
              <a:t> </a:t>
            </a:r>
            <a:r>
              <a:rPr lang="en-US" altLang="zh-CN" sz="2400" b="1" spc="100" dirty="0">
                <a:solidFill>
                  <a:srgbClr val="1E4156"/>
                </a:solidFill>
                <a:latin typeface="微软雅黑" panose="020B0503020204020204" charset="-122"/>
                <a:ea typeface="微软雅黑" panose="020B0503020204020204" charset="-122"/>
                <a:cs typeface="微软雅黑" panose="020B0503020204020204" charset="-122"/>
              </a:rPr>
              <a:t>Lab</a:t>
            </a:r>
            <a:endParaRPr lang="zh-CN" altLang="en-US" sz="2400" b="1" spc="100" dirty="0">
              <a:solidFill>
                <a:srgbClr val="1E4156"/>
              </a:solidFill>
              <a:latin typeface="微软雅黑" panose="020B0503020204020204" charset="-122"/>
              <a:ea typeface="微软雅黑" panose="020B0503020204020204" charset="-122"/>
              <a:cs typeface="微软雅黑" panose="020B0503020204020204" charset="-122"/>
            </a:endParaRPr>
          </a:p>
        </p:txBody>
      </p:sp>
      <p:sp>
        <p:nvSpPr>
          <p:cNvPr id="10" name="文本框 9">
            <a:extLst>
              <a:ext uri="{FF2B5EF4-FFF2-40B4-BE49-F238E27FC236}">
                <a16:creationId xmlns:a16="http://schemas.microsoft.com/office/drawing/2014/main" id="{8FB4445F-3A20-A34E-906C-4CE237F55B2C}"/>
              </a:ext>
            </a:extLst>
          </p:cNvPr>
          <p:cNvSpPr txBox="1"/>
          <p:nvPr>
            <p:custDataLst>
              <p:tags r:id="rId12"/>
            </p:custDataLst>
          </p:nvPr>
        </p:nvSpPr>
        <p:spPr>
          <a:xfrm>
            <a:off x="1407160" y="3535042"/>
            <a:ext cx="1638935" cy="460375"/>
          </a:xfrm>
          <a:prstGeom prst="rect">
            <a:avLst/>
          </a:prstGeom>
          <a:noFill/>
        </p:spPr>
        <p:txBody>
          <a:bodyPr wrap="square" rtlCol="0">
            <a:spAutoFit/>
          </a:bodyPr>
          <a:lstStyle/>
          <a:p>
            <a:pPr lvl="0" algn="l">
              <a:buClrTx/>
              <a:buSzTx/>
              <a:buFontTx/>
            </a:pPr>
            <a:r>
              <a:rPr lang="en-US" sz="2400" b="1" spc="100" dirty="0">
                <a:solidFill>
                  <a:srgbClr val="1E4156"/>
                </a:solidFill>
                <a:uFillTx/>
                <a:latin typeface="微软雅黑" panose="020B0503020204020204" charset="-122"/>
                <a:ea typeface="微软雅黑" panose="020B0503020204020204" charset="-122"/>
                <a:cs typeface="微软雅黑" panose="020B0503020204020204" charset="-122"/>
                <a:sym typeface="+mn-ea"/>
              </a:rPr>
              <a:t>PART 03</a:t>
            </a:r>
          </a:p>
        </p:txBody>
      </p:sp>
      <p:sp>
        <p:nvSpPr>
          <p:cNvPr id="11" name="文本框 10">
            <a:extLst>
              <a:ext uri="{FF2B5EF4-FFF2-40B4-BE49-F238E27FC236}">
                <a16:creationId xmlns:a16="http://schemas.microsoft.com/office/drawing/2014/main" id="{E260173F-56C0-312B-3563-94CD8BEE483D}"/>
              </a:ext>
            </a:extLst>
          </p:cNvPr>
          <p:cNvSpPr txBox="1"/>
          <p:nvPr>
            <p:custDataLst>
              <p:tags r:id="rId13"/>
            </p:custDataLst>
          </p:nvPr>
        </p:nvSpPr>
        <p:spPr>
          <a:xfrm>
            <a:off x="3136900" y="3535042"/>
            <a:ext cx="7157474" cy="461665"/>
          </a:xfrm>
          <a:prstGeom prst="rect">
            <a:avLst/>
          </a:prstGeom>
          <a:noFill/>
        </p:spPr>
        <p:txBody>
          <a:bodyPr wrap="square" rtlCol="0">
            <a:spAutoFit/>
          </a:bodyPr>
          <a:lstStyle/>
          <a:p>
            <a:r>
              <a:rPr lang="en-US" altLang="zh-CN" sz="2400" b="1" dirty="0" err="1">
                <a:solidFill>
                  <a:srgbClr val="1E4156"/>
                </a:solidFill>
                <a:latin typeface="微软雅黑" panose="020B0503020204020204" charset="-122"/>
                <a:ea typeface="微软雅黑" panose="020B0503020204020204" charset="-122"/>
                <a:cs typeface="微软雅黑" panose="020B0503020204020204" charset="-122"/>
              </a:rPr>
              <a:t>Backup&amp;Restore</a:t>
            </a:r>
            <a:r>
              <a:rPr lang="en-US" altLang="zh-CN" sz="2400" b="1" dirty="0">
                <a:solidFill>
                  <a:srgbClr val="1E4156"/>
                </a:solidFill>
                <a:latin typeface="微软雅黑" panose="020B0503020204020204" charset="-122"/>
                <a:ea typeface="微软雅黑" panose="020B0503020204020204" charset="-122"/>
                <a:cs typeface="微软雅黑" panose="020B0503020204020204" charset="-122"/>
              </a:rPr>
              <a:t> General Features</a:t>
            </a:r>
            <a:endParaRPr lang="zh-CN" altLang="en-US" sz="2400" b="1" dirty="0">
              <a:solidFill>
                <a:srgbClr val="1E4156"/>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F72A0-3934-3105-DF8B-E05294D85F48}"/>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6701519-582B-D5A5-7592-3B55577545ED}"/>
              </a:ext>
            </a:extLst>
          </p:cNvPr>
          <p:cNvSpPr txBox="1"/>
          <p:nvPr/>
        </p:nvSpPr>
        <p:spPr>
          <a:xfrm>
            <a:off x="568135" y="242875"/>
            <a:ext cx="9628810"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Clusters—Scenario Support and Important Notes</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96112033-7806-53C3-6CA4-6E4F21D63C6C}"/>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8CFE960B-F674-EBA8-BF7F-3EF0BF30EBE4}"/>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B1EA6080-2EFF-4092-DDBB-97E51AD06CD8}"/>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7D9EA8C0-0453-9C20-CB81-3DE5952AD997}"/>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85A50CFF-26C6-90FB-5885-17678F810D00}"/>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AA1AC9B5-C433-641B-AA74-F1FAFFE617A8}"/>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7C903D95-2574-CCA6-E73B-89B2E9B52E39}"/>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FD861141-3EB0-DEE6-B3BE-4B8C35658E9D}"/>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24DA1095-5575-A7A2-8B84-29F37AA4BD86}"/>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80F06E46-3713-CF21-66B2-3AFC92EEB920}"/>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5AF4E0B1-052C-13CF-70BF-861D33B56E36}"/>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a:extLst>
              <a:ext uri="{FF2B5EF4-FFF2-40B4-BE49-F238E27FC236}">
                <a16:creationId xmlns:a16="http://schemas.microsoft.com/office/drawing/2014/main" id="{311674A5-BA28-1108-1DB4-52EB224F5342}"/>
              </a:ext>
            </a:extLst>
          </p:cNvPr>
          <p:cNvSpPr txBox="1"/>
          <p:nvPr/>
        </p:nvSpPr>
        <p:spPr>
          <a:xfrm>
            <a:off x="2437507" y="1560041"/>
            <a:ext cx="8576857" cy="2316403"/>
          </a:xfrm>
          <a:prstGeom prst="rect">
            <a:avLst/>
          </a:prstGeom>
          <a:noFill/>
        </p:spPr>
        <p:txBody>
          <a:bodyPr wrap="square" rtlCol="0">
            <a:spAutoFit/>
          </a:bodyPr>
          <a:lstStyle/>
          <a:p>
            <a:pPr>
              <a:lnSpc>
                <a:spcPct val="150000"/>
              </a:lnSpc>
            </a:pPr>
            <a:r>
              <a:rPr lang="en-US" altLang="zh-CN" sz="2000" b="1" dirty="0">
                <a:solidFill>
                  <a:srgbClr val="18BCC6"/>
                </a:solidFill>
                <a:latin typeface="微软雅黑" panose="020B0503020204020204" pitchFamily="34" charset="-122"/>
                <a:ea typeface="微软雅黑" panose="020B0503020204020204" pitchFamily="34" charset="-122"/>
              </a:rPr>
              <a:t>Supported Failure Scenarios (Server Breakdown):</a:t>
            </a:r>
          </a:p>
          <a:p>
            <a:pPr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Master node crash </a:t>
            </a:r>
          </a:p>
          <a:p>
            <a:pPr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Master node network outage</a:t>
            </a:r>
          </a:p>
          <a:p>
            <a:pPr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Master node shutdown</a:t>
            </a:r>
          </a:p>
          <a:p>
            <a:pPr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Master node power loss</a:t>
            </a:r>
          </a:p>
          <a:p>
            <a:pPr>
              <a:lnSpc>
                <a:spcPct val="150000"/>
              </a:lnSpc>
            </a:pPr>
            <a:endParaRPr lang="en-US" altLang="zh-CN" sz="140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90BECA8C-5B49-5AE4-C04E-34168B05C390}"/>
              </a:ext>
            </a:extLst>
          </p:cNvPr>
          <p:cNvSpPr txBox="1"/>
          <p:nvPr/>
        </p:nvSpPr>
        <p:spPr>
          <a:xfrm>
            <a:off x="2437507" y="3876444"/>
            <a:ext cx="8951824" cy="1249188"/>
          </a:xfrm>
          <a:prstGeom prst="rect">
            <a:avLst/>
          </a:prstGeom>
          <a:noFill/>
        </p:spPr>
        <p:txBody>
          <a:bodyPr wrap="square" rtlCol="0">
            <a:spAutoFit/>
          </a:bodyPr>
          <a:lstStyle/>
          <a:p>
            <a:pPr>
              <a:lnSpc>
                <a:spcPct val="150000"/>
              </a:lnSpc>
            </a:pPr>
            <a:r>
              <a:rPr lang="en-US" altLang="zh-CN" sz="2000" b="1" dirty="0">
                <a:solidFill>
                  <a:srgbClr val="18BCC6"/>
                </a:solidFill>
                <a:latin typeface="微软雅黑" panose="020B0503020204020204" pitchFamily="34" charset="-122"/>
                <a:ea typeface="微软雅黑" panose="020B0503020204020204" pitchFamily="34" charset="-122"/>
              </a:rPr>
              <a:t>What scenarios do we not support?</a:t>
            </a:r>
          </a:p>
          <a:p>
            <a:pPr marL="342900" indent="-342900">
              <a:lnSpc>
                <a:spcPct val="150000"/>
              </a:lnSpc>
              <a:buFont typeface="+mj-lt"/>
              <a:buAutoNum type="arabicPeriod"/>
            </a:pPr>
            <a:r>
              <a:rPr lang="en-US" altLang="zh-CN" sz="1600" dirty="0"/>
              <a:t>Centralized storage failure (e.g., local disk failure on the master node)</a:t>
            </a:r>
          </a:p>
          <a:p>
            <a:pPr marL="342900" indent="-342900">
              <a:lnSpc>
                <a:spcPct val="150000"/>
              </a:lnSpc>
              <a:buFont typeface="+mj-lt"/>
              <a:buAutoNum type="arabicPeriod"/>
            </a:pPr>
            <a:r>
              <a:rPr lang="en-US" altLang="zh-CN" sz="1600" dirty="0"/>
              <a:t>Backend service process failure (not currently supported)</a:t>
            </a:r>
          </a:p>
        </p:txBody>
      </p:sp>
    </p:spTree>
    <p:custDataLst>
      <p:tags r:id="rId1"/>
    </p:custDataLst>
    <p:extLst>
      <p:ext uri="{BB962C8B-B14F-4D97-AF65-F5344CB8AC3E}">
        <p14:creationId xmlns:p14="http://schemas.microsoft.com/office/powerpoint/2010/main" val="1449254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0D13F5B-BA88-AE62-C34F-3B8110D18877}"/>
              </a:ext>
            </a:extLst>
          </p:cNvPr>
          <p:cNvSpPr txBox="1"/>
          <p:nvPr/>
        </p:nvSpPr>
        <p:spPr>
          <a:xfrm>
            <a:off x="497162" y="706512"/>
            <a:ext cx="11197675" cy="5167890"/>
          </a:xfrm>
          <a:prstGeom prst="rect">
            <a:avLst/>
          </a:prstGeom>
          <a:noFill/>
        </p:spPr>
        <p:txBody>
          <a:bodyPr wrap="square" rtlCol="0">
            <a:spAutoFit/>
          </a:bodyPr>
          <a:lstStyle/>
          <a:p>
            <a:pPr>
              <a:lnSpc>
                <a:spcPct val="150000"/>
              </a:lnSpc>
            </a:pPr>
            <a:r>
              <a:rPr lang="en-US" altLang="zh-CN" sz="2400" b="1" dirty="0">
                <a:solidFill>
                  <a:srgbClr val="18BCC6"/>
                </a:solidFill>
              </a:rPr>
              <a:t>Notes:</a:t>
            </a:r>
          </a:p>
          <a:p>
            <a:pPr marL="342900" indent="-342900">
              <a:lnSpc>
                <a:spcPct val="150000"/>
              </a:lnSpc>
              <a:buFont typeface="+mj-lt"/>
              <a:buAutoNum type="arabicPeriod"/>
            </a:pPr>
            <a:r>
              <a:rPr lang="en-US" altLang="zh-CN" dirty="0"/>
              <a:t>While cluster is running, only node addition allowed. Other config changes require stopping cluster first.</a:t>
            </a:r>
          </a:p>
          <a:p>
            <a:pPr marL="342900" indent="-342900">
              <a:lnSpc>
                <a:spcPct val="150000"/>
              </a:lnSpc>
              <a:buFont typeface="+mj-lt"/>
              <a:buAutoNum type="arabicPeriod"/>
            </a:pPr>
            <a:r>
              <a:rPr lang="en-US" altLang="zh-CN" dirty="0"/>
              <a:t>Snapshot taken on master node after enabling cluster may freeze I/O, causing heartbeat failure. Keep heartbeat interval ≥30s.</a:t>
            </a:r>
          </a:p>
          <a:p>
            <a:pPr marL="342900" indent="-342900">
              <a:lnSpc>
                <a:spcPct val="150000"/>
              </a:lnSpc>
              <a:buFont typeface="+mj-lt"/>
              <a:buAutoNum type="arabicPeriod"/>
            </a:pPr>
            <a:r>
              <a:rPr lang="en-US" altLang="zh-CN" dirty="0"/>
              <a:t>Failover takes time. Avoid frequent master node power cycling. Stop cluster or configure hardware/software before starting.</a:t>
            </a:r>
          </a:p>
          <a:p>
            <a:pPr marL="342900" indent="-342900">
              <a:lnSpc>
                <a:spcPct val="150000"/>
              </a:lnSpc>
              <a:buFont typeface="+mj-lt"/>
              <a:buAutoNum type="arabicPeriod"/>
            </a:pPr>
            <a:r>
              <a:rPr lang="en-US" altLang="zh-CN" dirty="0"/>
              <a:t>All nodes offline simultaneously (e.g., power outage) unsupported. Power on original master node first during recovery.</a:t>
            </a:r>
          </a:p>
          <a:p>
            <a:pPr marL="342900" indent="-342900">
              <a:lnSpc>
                <a:spcPct val="150000"/>
              </a:lnSpc>
              <a:buFont typeface="+mj-lt"/>
              <a:buAutoNum type="arabicPeriod"/>
            </a:pPr>
            <a:r>
              <a:rPr lang="en-US" altLang="zh-CN" dirty="0"/>
              <a:t>X86, ARM, C86 nodes can be added to same Server, but cannot form a cluster.</a:t>
            </a:r>
          </a:p>
          <a:p>
            <a:pPr marL="342900" indent="-342900">
              <a:lnSpc>
                <a:spcPct val="150000"/>
              </a:lnSpc>
              <a:buFont typeface="+mj-lt"/>
              <a:buAutoNum type="arabicPeriod"/>
            </a:pPr>
            <a:r>
              <a:rPr lang="en-US" altLang="zh-CN" dirty="0"/>
              <a:t>Failure of any critical service (</a:t>
            </a:r>
            <a:r>
              <a:rPr lang="en-US" altLang="zh-CN" dirty="0" err="1"/>
              <a:t>cluster_server</a:t>
            </a:r>
            <a:r>
              <a:rPr lang="en-US" altLang="zh-CN" dirty="0"/>
              <a:t>, </a:t>
            </a:r>
            <a:r>
              <a:rPr lang="en-US" altLang="zh-CN" dirty="0" err="1"/>
              <a:t>ha_server</a:t>
            </a:r>
            <a:r>
              <a:rPr lang="en-US" altLang="zh-CN" dirty="0"/>
              <a:t>, </a:t>
            </a:r>
            <a:r>
              <a:rPr lang="en-US" altLang="zh-CN" dirty="0" err="1"/>
              <a:t>db_proxy</a:t>
            </a:r>
            <a:r>
              <a:rPr lang="en-US" altLang="zh-CN" dirty="0"/>
              <a:t>) disables HA.</a:t>
            </a:r>
          </a:p>
          <a:p>
            <a:pPr marL="342900" indent="-342900">
              <a:lnSpc>
                <a:spcPct val="150000"/>
              </a:lnSpc>
              <a:buFont typeface="+mj-lt"/>
              <a:buAutoNum type="arabicPeriod"/>
            </a:pPr>
            <a:r>
              <a:rPr lang="en-US" altLang="zh-CN" dirty="0"/>
              <a:t>For upgrades: stop cluster → upgrade all nodes → restart cluster.</a:t>
            </a:r>
          </a:p>
        </p:txBody>
      </p:sp>
    </p:spTree>
    <p:extLst>
      <p:ext uri="{BB962C8B-B14F-4D97-AF65-F5344CB8AC3E}">
        <p14:creationId xmlns:p14="http://schemas.microsoft.com/office/powerpoint/2010/main" val="2158268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E349A-B785-2A80-8CEC-384E6926359E}"/>
            </a:ext>
          </a:extLst>
        </p:cNvPr>
        <p:cNvGrpSpPr/>
        <p:nvPr/>
      </p:nvGrpSpPr>
      <p:grpSpPr>
        <a:xfrm>
          <a:off x="0" y="0"/>
          <a:ext cx="0" cy="0"/>
          <a:chOff x="0" y="0"/>
          <a:chExt cx="0" cy="0"/>
        </a:xfrm>
      </p:grpSpPr>
      <p:sp>
        <p:nvSpPr>
          <p:cNvPr id="25" name="文本框 24">
            <a:extLst>
              <a:ext uri="{FF2B5EF4-FFF2-40B4-BE49-F238E27FC236}">
                <a16:creationId xmlns:a16="http://schemas.microsoft.com/office/drawing/2014/main" id="{E108B55E-ED48-7519-A886-98F7006BA3D3}"/>
              </a:ext>
            </a:extLst>
          </p:cNvPr>
          <p:cNvSpPr txBox="1"/>
          <p:nvPr/>
        </p:nvSpPr>
        <p:spPr>
          <a:xfrm>
            <a:off x="1630680" y="2233295"/>
            <a:ext cx="4203065" cy="1106805"/>
          </a:xfrm>
          <a:prstGeom prst="rect">
            <a:avLst/>
          </a:prstGeom>
          <a:noFill/>
        </p:spPr>
        <p:txBody>
          <a:bodyPr wrap="square" rtlCol="0">
            <a:spAutoFit/>
          </a:bodyPr>
          <a:lstStyle/>
          <a:p>
            <a:r>
              <a:rPr lang="en-US" sz="6600" b="1" dirty="0">
                <a:gradFill>
                  <a:gsLst>
                    <a:gs pos="0">
                      <a:srgbClr val="1BD7D5"/>
                    </a:gs>
                    <a:gs pos="88000">
                      <a:srgbClr val="14C6EC"/>
                    </a:gs>
                  </a:gsLst>
                  <a:lin ang="0" scaled="0"/>
                </a:gradFill>
                <a:latin typeface="微软雅黑" panose="020B0503020204020204" charset="-122"/>
                <a:ea typeface="微软雅黑" panose="020B0503020204020204" charset="-122"/>
                <a:cs typeface="微软雅黑" panose="020B0503020204020204" charset="-122"/>
              </a:rPr>
              <a:t>PART 03</a:t>
            </a:r>
          </a:p>
        </p:txBody>
      </p:sp>
      <p:sp>
        <p:nvSpPr>
          <p:cNvPr id="26" name="文本框 25">
            <a:extLst>
              <a:ext uri="{FF2B5EF4-FFF2-40B4-BE49-F238E27FC236}">
                <a16:creationId xmlns:a16="http://schemas.microsoft.com/office/drawing/2014/main" id="{1F982486-6E5C-2FB0-22C2-C114606B00FC}"/>
              </a:ext>
            </a:extLst>
          </p:cNvPr>
          <p:cNvSpPr txBox="1"/>
          <p:nvPr/>
        </p:nvSpPr>
        <p:spPr>
          <a:xfrm>
            <a:off x="1630680" y="3368040"/>
            <a:ext cx="5595620" cy="1446550"/>
          </a:xfrm>
          <a:prstGeom prst="rect">
            <a:avLst/>
          </a:prstGeom>
          <a:noFill/>
        </p:spPr>
        <p:txBody>
          <a:bodyPr wrap="square" rtlCol="0">
            <a:spAutoFit/>
          </a:bodyPr>
          <a:lstStyle/>
          <a:p>
            <a:r>
              <a:rPr lang="en-US" altLang="zh-CN" sz="4400" b="1" dirty="0" err="1">
                <a:solidFill>
                  <a:srgbClr val="1E4156"/>
                </a:solidFill>
                <a:latin typeface="微软雅黑" panose="020B0503020204020204" charset="-122"/>
                <a:ea typeface="微软雅黑" panose="020B0503020204020204" charset="-122"/>
                <a:cs typeface="微软雅黑" panose="020B0503020204020204" charset="-122"/>
              </a:rPr>
              <a:t>Backup&amp;Restore</a:t>
            </a:r>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 General Features</a:t>
            </a:r>
            <a:endParaRPr lang="zh-CN" altLang="en-US" sz="4400" b="1" dirty="0">
              <a:solidFill>
                <a:srgbClr val="1E4156"/>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1563137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5992-14F6-7E42-2D79-061DD670C316}"/>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3A454554-8FFA-D321-5E34-230A2EEBF0B7}"/>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sym typeface="微软雅黑" panose="020B0503020204020204" charset="-122"/>
              </a:rPr>
              <a:t>Advanced </a:t>
            </a:r>
            <a:r>
              <a:rPr lang="en-US" altLang="zh-CN" sz="2600" dirty="0">
                <a:solidFill>
                  <a:srgbClr val="0D0D0D"/>
                </a:solidFill>
                <a:latin typeface="微软雅黑" panose="020B0503020204020204" charset="-122"/>
                <a:ea typeface="微软雅黑" panose="020B0503020204020204" charset="-122"/>
              </a:rPr>
              <a:t>Strategy——Retry Strategy</a:t>
            </a:r>
            <a:endParaRPr lang="zh-CN" altLang="en-US" sz="2600" dirty="0">
              <a:solidFill>
                <a:srgbClr val="0D0D0D"/>
              </a:solidFill>
              <a:latin typeface="微软雅黑" panose="020B0503020204020204" charset="-122"/>
              <a:ea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077F59A9-4745-F266-54D0-C0C0145D4965}"/>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5461C6F4-565C-ADB5-AD07-CC17A4405DC3}"/>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5794B312-E483-49DA-BDDA-A8CA2A971D4C}"/>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B5BE04F6-7142-645C-F3F1-F666B043D17C}"/>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C3D58FE6-AC7F-1F7A-1D71-E6AB246DD62D}"/>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F6A0311B-8F54-A656-91E1-A68CE94B61EB}"/>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0245E531-F16F-C7C0-352F-BEF78E12F432}"/>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7E170222-EB57-D4A8-881C-4D368860B1E5}"/>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A971B6CB-81A4-2919-D37B-811512D450EB}"/>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520ADA0B-8424-F920-DD40-C4FB6EE68FF0}"/>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E5EB2BA1-3B97-BF67-0AC2-5F59D5EC4455}"/>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a:extLst>
              <a:ext uri="{FF2B5EF4-FFF2-40B4-BE49-F238E27FC236}">
                <a16:creationId xmlns:a16="http://schemas.microsoft.com/office/drawing/2014/main" id="{F35B75AE-B1FE-BF52-F4F2-98770AB9B177}"/>
              </a:ext>
            </a:extLst>
          </p:cNvPr>
          <p:cNvSpPr txBox="1"/>
          <p:nvPr/>
        </p:nvSpPr>
        <p:spPr>
          <a:xfrm>
            <a:off x="1014801" y="1395183"/>
            <a:ext cx="10726494" cy="458908"/>
          </a:xfrm>
          <a:prstGeom prst="rect">
            <a:avLst/>
          </a:prstGeom>
          <a:noFill/>
        </p:spPr>
        <p:txBody>
          <a:bodyPr wrap="square" rtlCol="0">
            <a:spAutoFit/>
          </a:bodyPr>
          <a:lstStyle/>
          <a:p>
            <a:pPr>
              <a:lnSpc>
                <a:spcPct val="150000"/>
              </a:lnSpc>
            </a:pPr>
            <a:r>
              <a:rPr lang="en-US" altLang="zh-CN" dirty="0">
                <a:latin typeface="微软雅黑" panose="020B0503020204020204" pitchFamily="34" charset="-122"/>
                <a:ea typeface="微软雅黑" panose="020B0503020204020204" pitchFamily="34" charset="-122"/>
              </a:rPr>
              <a:t>A multi-level retry strategy to improve job success rates across various exception scenarios.</a:t>
            </a:r>
          </a:p>
        </p:txBody>
      </p:sp>
      <p:sp>
        <p:nvSpPr>
          <p:cNvPr id="2" name="矩形: 圆角 1">
            <a:extLst>
              <a:ext uri="{FF2B5EF4-FFF2-40B4-BE49-F238E27FC236}">
                <a16:creationId xmlns:a16="http://schemas.microsoft.com/office/drawing/2014/main" id="{0C1B30A2-C764-F5F6-3C1B-1B2B41C0E6F6}"/>
              </a:ext>
            </a:extLst>
          </p:cNvPr>
          <p:cNvSpPr/>
          <p:nvPr/>
        </p:nvSpPr>
        <p:spPr>
          <a:xfrm>
            <a:off x="1218304" y="2174101"/>
            <a:ext cx="2484795"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18BCC6"/>
                </a:solidFill>
                <a:latin typeface="微软雅黑" panose="020B0503020204020204" pitchFamily="34" charset="-122"/>
                <a:ea typeface="微软雅黑" panose="020B0503020204020204" pitchFamily="34" charset="-122"/>
              </a:rPr>
              <a:t>Network Retry</a:t>
            </a:r>
            <a:endParaRPr lang="zh-CN" altLang="en-US" sz="1600" b="1" dirty="0">
              <a:solidFill>
                <a:srgbClr val="18BCC6"/>
              </a:solidFill>
              <a:latin typeface="微软雅黑" panose="020B0503020204020204" pitchFamily="34" charset="-122"/>
              <a:ea typeface="微软雅黑" panose="020B0503020204020204" pitchFamily="34" charset="-122"/>
            </a:endParaRPr>
          </a:p>
        </p:txBody>
      </p:sp>
      <p:sp>
        <p:nvSpPr>
          <p:cNvPr id="6" name="矩形: 圆角 5">
            <a:extLst>
              <a:ext uri="{FF2B5EF4-FFF2-40B4-BE49-F238E27FC236}">
                <a16:creationId xmlns:a16="http://schemas.microsoft.com/office/drawing/2014/main" id="{9DB9A7CB-12E1-700A-3C03-BB5739831C19}"/>
              </a:ext>
            </a:extLst>
          </p:cNvPr>
          <p:cNvSpPr/>
          <p:nvPr/>
        </p:nvSpPr>
        <p:spPr>
          <a:xfrm>
            <a:off x="5181157" y="2174101"/>
            <a:ext cx="2484795"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18BCC6"/>
                </a:solidFill>
                <a:latin typeface="微软雅黑" panose="020B0503020204020204" pitchFamily="34" charset="-122"/>
                <a:ea typeface="微软雅黑" panose="020B0503020204020204" pitchFamily="34" charset="-122"/>
              </a:rPr>
              <a:t>Operation Retry</a:t>
            </a:r>
            <a:endParaRPr lang="zh-CN" altLang="en-US" sz="1600" b="1" dirty="0">
              <a:solidFill>
                <a:srgbClr val="18BCC6"/>
              </a:solidFill>
              <a:latin typeface="微软雅黑" panose="020B0503020204020204" pitchFamily="34" charset="-122"/>
              <a:ea typeface="微软雅黑" panose="020B0503020204020204" pitchFamily="34" charset="-122"/>
            </a:endParaRPr>
          </a:p>
        </p:txBody>
      </p:sp>
      <p:sp>
        <p:nvSpPr>
          <p:cNvPr id="7" name="矩形: 圆角 6">
            <a:extLst>
              <a:ext uri="{FF2B5EF4-FFF2-40B4-BE49-F238E27FC236}">
                <a16:creationId xmlns:a16="http://schemas.microsoft.com/office/drawing/2014/main" id="{81CAB346-F36A-A958-A2DF-B49AB24CF238}"/>
              </a:ext>
            </a:extLst>
          </p:cNvPr>
          <p:cNvSpPr/>
          <p:nvPr/>
        </p:nvSpPr>
        <p:spPr>
          <a:xfrm>
            <a:off x="8672949" y="2174101"/>
            <a:ext cx="2484795"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18BCC6"/>
                </a:solidFill>
                <a:latin typeface="微软雅黑" panose="020B0503020204020204" pitchFamily="34" charset="-122"/>
                <a:ea typeface="微软雅黑" panose="020B0503020204020204" pitchFamily="34" charset="-122"/>
              </a:rPr>
              <a:t>Job Retry</a:t>
            </a:r>
            <a:endParaRPr lang="zh-CN" altLang="en-US" sz="1600" b="1" dirty="0">
              <a:solidFill>
                <a:srgbClr val="18BCC6"/>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15D253B7-DA2C-35C3-A8A9-04A7F85A5C34}"/>
              </a:ext>
            </a:extLst>
          </p:cNvPr>
          <p:cNvSpPr txBox="1"/>
          <p:nvPr/>
        </p:nvSpPr>
        <p:spPr>
          <a:xfrm>
            <a:off x="540325" y="2835275"/>
            <a:ext cx="3786228" cy="366068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Reconnects and resumes jobs from the interruption point after a network outage.</a:t>
            </a:r>
          </a:p>
          <a:p>
            <a:pPr marL="171450" indent="-171450">
              <a:lnSpc>
                <a:spcPct val="150000"/>
              </a:lnSpc>
              <a:buFont typeface="Arial" panose="020B0604020202020204" pitchFamily="34" charset="0"/>
              <a:buChar char="•"/>
            </a:pPr>
            <a:r>
              <a:rPr lang="en-US" altLang="zh-CN" sz="1600" dirty="0">
                <a:solidFill>
                  <a:srgbClr val="FF0000"/>
                </a:solidFill>
                <a:latin typeface="微软雅黑" panose="020B0503020204020204" pitchFamily="34" charset="-122"/>
                <a:ea typeface="微软雅黑" panose="020B0503020204020204" pitchFamily="34" charset="-122"/>
              </a:rPr>
              <a:t>Reduces job failures caused by network issues.</a:t>
            </a:r>
          </a:p>
          <a:p>
            <a:pPr marL="171450" indent="-1714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Configurable retry count and retry interval.</a:t>
            </a:r>
          </a:p>
          <a:p>
            <a:pPr marL="171450" indent="-171450">
              <a:lnSpc>
                <a:spcPct val="150000"/>
              </a:lnSpc>
              <a:buFont typeface="Arial" panose="020B0604020202020204" pitchFamily="34" charset="0"/>
              <a:buChar char="•"/>
            </a:pPr>
            <a:r>
              <a:rPr lang="en-US" altLang="zh-CN" sz="1600" dirty="0">
                <a:latin typeface="微软雅黑" panose="020B0503020204020204" pitchFamily="34" charset="-122"/>
                <a:ea typeface="微软雅黑" panose="020B0503020204020204" pitchFamily="34" charset="-122"/>
              </a:rPr>
              <a:t>Job fails if network remains unreachable after all retries.</a:t>
            </a:r>
          </a:p>
          <a:p>
            <a:pPr>
              <a:lnSpc>
                <a:spcPct val="150000"/>
              </a:lnSpc>
            </a:pPr>
            <a:endParaRPr lang="en-US" altLang="zh-CN" sz="12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E84EFF65-AD2E-6BB4-8932-4997699FACC9}"/>
              </a:ext>
            </a:extLst>
          </p:cNvPr>
          <p:cNvSpPr txBox="1"/>
          <p:nvPr/>
        </p:nvSpPr>
        <p:spPr>
          <a:xfrm>
            <a:off x="4484935" y="2835275"/>
            <a:ext cx="3786227" cy="337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t>Retries failed remote operations (e.g., API calls, RPC failures).</a:t>
            </a:r>
          </a:p>
          <a:p>
            <a:pPr marL="285750" indent="-285750">
              <a:lnSpc>
                <a:spcPct val="150000"/>
              </a:lnSpc>
              <a:buFont typeface="Arial" panose="020B0604020202020204" pitchFamily="34" charset="0"/>
              <a:buChar char="•"/>
            </a:pPr>
            <a:r>
              <a:rPr lang="en-US" altLang="zh-CN" sz="1600" dirty="0">
                <a:solidFill>
                  <a:srgbClr val="FF0000"/>
                </a:solidFill>
              </a:rPr>
              <a:t>Reduces job failures due to transient RPC errors.</a:t>
            </a:r>
          </a:p>
          <a:p>
            <a:pPr marL="285750" indent="-285750">
              <a:lnSpc>
                <a:spcPct val="150000"/>
              </a:lnSpc>
              <a:buFont typeface="Arial" panose="020B0604020202020204" pitchFamily="34" charset="0"/>
              <a:buChar char="•"/>
            </a:pPr>
            <a:r>
              <a:rPr lang="en-US" altLang="zh-CN" sz="1600" dirty="0"/>
              <a:t>Configurable retry count and retry interval.</a:t>
            </a:r>
          </a:p>
          <a:p>
            <a:pPr marL="285750" indent="-285750">
              <a:lnSpc>
                <a:spcPct val="150000"/>
              </a:lnSpc>
              <a:buFont typeface="Arial" panose="020B0604020202020204" pitchFamily="34" charset="0"/>
              <a:buChar char="•"/>
            </a:pPr>
            <a:r>
              <a:rPr lang="en-US" altLang="zh-CN" sz="1600" dirty="0"/>
              <a:t>Job fails if the operation still cannot be completed after all retries.</a:t>
            </a:r>
          </a:p>
        </p:txBody>
      </p:sp>
      <p:sp>
        <p:nvSpPr>
          <p:cNvPr id="12" name="文本框 11">
            <a:extLst>
              <a:ext uri="{FF2B5EF4-FFF2-40B4-BE49-F238E27FC236}">
                <a16:creationId xmlns:a16="http://schemas.microsoft.com/office/drawing/2014/main" id="{CD0E6A45-D14E-0FC0-BE09-5D6EB166D006}"/>
              </a:ext>
            </a:extLst>
          </p:cNvPr>
          <p:cNvSpPr txBox="1"/>
          <p:nvPr/>
        </p:nvSpPr>
        <p:spPr>
          <a:xfrm>
            <a:off x="8271162" y="2794527"/>
            <a:ext cx="3786227" cy="337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t>Automatically re-runs a failed job.</a:t>
            </a:r>
          </a:p>
          <a:p>
            <a:pPr marL="285750" indent="-285750">
              <a:lnSpc>
                <a:spcPct val="150000"/>
              </a:lnSpc>
              <a:buFont typeface="Arial" panose="020B0604020202020204" pitchFamily="34" charset="0"/>
              <a:buChar char="•"/>
            </a:pPr>
            <a:r>
              <a:rPr lang="en-US" altLang="zh-CN" sz="1600" dirty="0">
                <a:solidFill>
                  <a:srgbClr val="FF0000"/>
                </a:solidFill>
              </a:rPr>
              <a:t>Reduces job failures caused by miscellaneous exceptions.</a:t>
            </a:r>
          </a:p>
          <a:p>
            <a:pPr marL="285750" indent="-285750">
              <a:lnSpc>
                <a:spcPct val="150000"/>
              </a:lnSpc>
              <a:buFont typeface="Arial" panose="020B0604020202020204" pitchFamily="34" charset="0"/>
              <a:buChar char="•"/>
            </a:pPr>
            <a:r>
              <a:rPr lang="en-US" altLang="zh-CN" sz="1600" dirty="0"/>
              <a:t>Configurable retry count and retry interval.</a:t>
            </a:r>
          </a:p>
          <a:p>
            <a:pPr marL="285750" indent="-285750">
              <a:lnSpc>
                <a:spcPct val="150000"/>
              </a:lnSpc>
              <a:buFont typeface="Arial" panose="020B0604020202020204" pitchFamily="34" charset="0"/>
              <a:buChar char="•"/>
            </a:pPr>
            <a:r>
              <a:rPr lang="en-US" altLang="zh-CN" sz="1600" dirty="0">
                <a:solidFill>
                  <a:srgbClr val="FF0000"/>
                </a:solidFill>
              </a:rPr>
              <a:t>Option to retry failed objects only – avoids re-backing up already successful objects, improving efficiency.</a:t>
            </a:r>
          </a:p>
        </p:txBody>
      </p:sp>
    </p:spTree>
    <p:custDataLst>
      <p:tags r:id="rId1"/>
    </p:custDataLst>
    <p:extLst>
      <p:ext uri="{BB962C8B-B14F-4D97-AF65-F5344CB8AC3E}">
        <p14:creationId xmlns:p14="http://schemas.microsoft.com/office/powerpoint/2010/main" val="329726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F57E1-E283-6F72-F835-25B8B6D5453A}"/>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5977C0FB-59B9-A4E1-4F2E-0EEDA37E7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095" y="2031381"/>
            <a:ext cx="6723809" cy="1619048"/>
          </a:xfrm>
          <a:prstGeom prst="rect">
            <a:avLst/>
          </a:prstGeom>
          <a:effectLst>
            <a:outerShdw blurRad="50800" dist="38100" dir="5400000" algn="t" rotWithShape="0">
              <a:prstClr val="black">
                <a:alpha val="40000"/>
              </a:prstClr>
            </a:outerShdw>
          </a:effectLst>
        </p:spPr>
      </p:pic>
      <p:sp>
        <p:nvSpPr>
          <p:cNvPr id="9" name="文本框 8">
            <a:extLst>
              <a:ext uri="{FF2B5EF4-FFF2-40B4-BE49-F238E27FC236}">
                <a16:creationId xmlns:a16="http://schemas.microsoft.com/office/drawing/2014/main" id="{F12E16BA-32B4-B52E-FE11-4543C69F2A0A}"/>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sym typeface="微软雅黑" panose="020B0503020204020204" charset="-122"/>
              </a:rPr>
              <a:t>Advanced </a:t>
            </a:r>
            <a:r>
              <a:rPr lang="en-US" altLang="zh-CN" sz="2600" dirty="0">
                <a:solidFill>
                  <a:srgbClr val="0D0D0D"/>
                </a:solidFill>
                <a:latin typeface="微软雅黑" panose="020B0503020204020204" charset="-122"/>
                <a:ea typeface="微软雅黑" panose="020B0503020204020204" charset="-122"/>
              </a:rPr>
              <a:t>Strategy——</a:t>
            </a:r>
            <a:r>
              <a:rPr lang="en-US" altLang="zh-CN" sz="2600" dirty="0">
                <a:solidFill>
                  <a:srgbClr val="0D0D0D"/>
                </a:solidFill>
                <a:latin typeface="微软雅黑" panose="020B0503020204020204" charset="-122"/>
                <a:ea typeface="微软雅黑" panose="020B0503020204020204" charset="-122"/>
                <a:sym typeface="微软雅黑" panose="020B0503020204020204" charset="-122"/>
              </a:rPr>
              <a:t>Storages</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05424AFB-D334-BD39-420F-9E3F462FA56F}"/>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文本框 1">
            <a:extLst>
              <a:ext uri="{FF2B5EF4-FFF2-40B4-BE49-F238E27FC236}">
                <a16:creationId xmlns:a16="http://schemas.microsoft.com/office/drawing/2014/main" id="{F4CB3FDD-BDEB-B97A-81D2-9BCC5ABA400C}"/>
              </a:ext>
            </a:extLst>
          </p:cNvPr>
          <p:cNvSpPr txBox="1"/>
          <p:nvPr/>
        </p:nvSpPr>
        <p:spPr>
          <a:xfrm>
            <a:off x="539335" y="3650429"/>
            <a:ext cx="10823883" cy="2536400"/>
          </a:xfrm>
          <a:prstGeom prst="rect">
            <a:avLst/>
          </a:prstGeom>
          <a:noFill/>
        </p:spPr>
        <p:txBody>
          <a:bodyPr wrap="square" rtlCol="0">
            <a:spAutoFit/>
          </a:bodyPr>
          <a:lstStyle/>
          <a:p>
            <a:pPr>
              <a:lnSpc>
                <a:spcPct val="150000"/>
              </a:lnSpc>
            </a:pPr>
            <a:r>
              <a:rPr lang="en-US" altLang="zh-CN" b="1" dirty="0">
                <a:solidFill>
                  <a:srgbClr val="18BCC6"/>
                </a:solidFill>
              </a:rPr>
              <a:t>Data File Shards Size:</a:t>
            </a:r>
            <a:endParaRPr lang="en-US" altLang="zh-CN" dirty="0">
              <a:solidFill>
                <a:srgbClr val="18BCC6"/>
              </a:solidFill>
            </a:endParaRPr>
          </a:p>
          <a:p>
            <a:pPr>
              <a:lnSpc>
                <a:spcPct val="150000"/>
              </a:lnSpc>
            </a:pPr>
            <a:r>
              <a:rPr lang="en-US" altLang="zh-CN" dirty="0"/>
              <a:t>Backup point storage is organized by this value (it is a logical organizational unit and </a:t>
            </a:r>
            <a:r>
              <a:rPr lang="en-US" altLang="zh-CN" b="1" dirty="0"/>
              <a:t>does not</a:t>
            </a:r>
            <a:r>
              <a:rPr lang="en-US" altLang="zh-CN" dirty="0"/>
              <a:t> directly correlate to actual disk space usage).</a:t>
            </a:r>
          </a:p>
          <a:p>
            <a:pPr>
              <a:lnSpc>
                <a:spcPct val="150000"/>
              </a:lnSpc>
            </a:pPr>
            <a:r>
              <a:rPr lang="en-US" altLang="zh-CN" dirty="0"/>
              <a:t>Data file creation and reclamation both operate at this chunk size. Data file fragments are smaller, resulting in more efficient data processing during backups and faster comparison of changes during merge and recovery.</a:t>
            </a:r>
            <a:endParaRPr lang="en-US" altLang="zh-CN" sz="120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5ECC32BF-B565-5DB2-8430-5C86DB7C79FB}"/>
              </a:ext>
            </a:extLst>
          </p:cNvPr>
          <p:cNvSpPr txBox="1"/>
          <p:nvPr/>
        </p:nvSpPr>
        <p:spPr>
          <a:xfrm>
            <a:off x="539335" y="1105682"/>
            <a:ext cx="11358139" cy="833690"/>
          </a:xfrm>
          <a:prstGeom prst="rect">
            <a:avLst/>
          </a:prstGeom>
          <a:noFill/>
        </p:spPr>
        <p:txBody>
          <a:bodyPr wrap="square">
            <a:spAutoFit/>
          </a:bodyPr>
          <a:lstStyle/>
          <a:p>
            <a:pPr>
              <a:lnSpc>
                <a:spcPct val="150000"/>
              </a:lnSpc>
            </a:pPr>
            <a:r>
              <a:rPr lang="en-US" altLang="zh-CN" b="1" dirty="0">
                <a:solidFill>
                  <a:srgbClr val="18BCC6"/>
                </a:solidFill>
              </a:rPr>
              <a:t>Purpose: </a:t>
            </a:r>
            <a:r>
              <a:rPr lang="en-US" altLang="zh-CN" sz="1600" dirty="0"/>
              <a:t>Optimizes data handling efficiency for file creation and merge. (Applies only to </a:t>
            </a:r>
            <a:r>
              <a:rPr lang="en-US" altLang="zh-CN" sz="1600" b="1" dirty="0"/>
              <a:t>Server</a:t>
            </a:r>
            <a:r>
              <a:rPr lang="en-US" altLang="zh-CN" sz="1600" dirty="0"/>
              <a:t> and </a:t>
            </a:r>
            <a:r>
              <a:rPr lang="en-US" altLang="zh-CN" sz="1600" b="1" dirty="0"/>
              <a:t>VM</a:t>
            </a:r>
            <a:r>
              <a:rPr lang="en-US" altLang="zh-CN" sz="1600" dirty="0"/>
              <a:t> modules.)</a:t>
            </a:r>
            <a:endParaRPr lang="en-US" altLang="zh-CN" sz="1600"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980660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EC2A4A8-F87C-41DB-D952-DDD4BCAB60C1}"/>
              </a:ext>
            </a:extLst>
          </p:cNvPr>
          <p:cNvSpPr txBox="1"/>
          <p:nvPr/>
        </p:nvSpPr>
        <p:spPr>
          <a:xfrm>
            <a:off x="1153391" y="524380"/>
            <a:ext cx="9386453" cy="3090398"/>
          </a:xfrm>
          <a:prstGeom prst="rect">
            <a:avLst/>
          </a:prstGeom>
          <a:noFill/>
        </p:spPr>
        <p:txBody>
          <a:bodyPr wrap="square">
            <a:spAutoFit/>
          </a:bodyPr>
          <a:lstStyle/>
          <a:p>
            <a:pPr>
              <a:lnSpc>
                <a:spcPct val="150000"/>
              </a:lnSpc>
            </a:pPr>
            <a:r>
              <a:rPr lang="en-US" altLang="zh-CN" dirty="0">
                <a:solidFill>
                  <a:srgbClr val="18BCC6"/>
                </a:solidFill>
              </a:rPr>
              <a:t>Merge Redundant Data Proportion</a:t>
            </a:r>
            <a:r>
              <a:rPr lang="en-US" altLang="zh-CN" sz="1600" b="1" dirty="0">
                <a:solidFill>
                  <a:srgbClr val="18BCC6"/>
                </a:solidFill>
              </a:rPr>
              <a:t>:</a:t>
            </a:r>
            <a:endParaRPr lang="en-US" altLang="zh-CN" sz="1600" dirty="0">
              <a:solidFill>
                <a:srgbClr val="18BCC6"/>
              </a:solidFill>
            </a:endParaRPr>
          </a:p>
          <a:p>
            <a:pPr marL="285750" indent="-285750">
              <a:lnSpc>
                <a:spcPct val="150000"/>
              </a:lnSpc>
              <a:buFont typeface="Arial" panose="020B0604020202020204" pitchFamily="34" charset="0"/>
              <a:buChar char="•"/>
            </a:pPr>
            <a:r>
              <a:rPr lang="en-US" altLang="zh-CN" sz="1600" dirty="0"/>
              <a:t>During data merge, invalid data is identified and evaluated for cleanup. A quantifiable threshold is required to determine when cleanup should occur.</a:t>
            </a:r>
          </a:p>
          <a:p>
            <a:pPr marL="285750" indent="-285750">
              <a:lnSpc>
                <a:spcPct val="150000"/>
              </a:lnSpc>
              <a:buFont typeface="Arial" panose="020B0604020202020204" pitchFamily="34" charset="0"/>
              <a:buChar char="•"/>
            </a:pPr>
            <a:r>
              <a:rPr lang="en-US" altLang="zh-CN" sz="1600" b="1" dirty="0"/>
              <a:t>Trigger rule:</a:t>
            </a:r>
            <a:r>
              <a:rPr lang="en-US" altLang="zh-CN" sz="1600" dirty="0"/>
              <a:t> Cleanup is triggered when the amount of redundant (invalid) data exceeds:</a:t>
            </a:r>
            <a:br>
              <a:rPr lang="en-US" altLang="zh-CN" sz="1600" dirty="0"/>
            </a:br>
            <a:r>
              <a:rPr lang="en-US" altLang="zh-CN" sz="1600" dirty="0"/>
              <a:t>Single Chunk Size × Merge Redundancy Ratio</a:t>
            </a:r>
          </a:p>
          <a:p>
            <a:pPr marL="285750" indent="-285750">
              <a:lnSpc>
                <a:spcPct val="150000"/>
              </a:lnSpc>
              <a:buFont typeface="Arial" panose="020B0604020202020204" pitchFamily="34" charset="0"/>
              <a:buChar char="•"/>
            </a:pPr>
            <a:r>
              <a:rPr lang="en-US" altLang="zh-CN" sz="1600" b="1" dirty="0"/>
              <a:t>To trigger cleanup more frequently</a:t>
            </a:r>
            <a:r>
              <a:rPr lang="en-US" altLang="zh-CN" sz="1600" dirty="0"/>
              <a:t>, lower this ratio.</a:t>
            </a:r>
            <a:br>
              <a:rPr lang="en-US" altLang="zh-CN" sz="1600" dirty="0"/>
            </a:br>
            <a:r>
              <a:rPr lang="en-US" altLang="zh-CN" sz="1600" b="1" dirty="0"/>
              <a:t>To defer cleanup and retain more historical data</a:t>
            </a:r>
            <a:r>
              <a:rPr lang="en-US" altLang="zh-CN" sz="1600" dirty="0"/>
              <a:t>, increase the ratio.</a:t>
            </a:r>
          </a:p>
          <a:p>
            <a:pPr algn="just">
              <a:lnSpc>
                <a:spcPct val="150000"/>
              </a:lnSpc>
            </a:pPr>
            <a:endParaRPr lang="en-US" altLang="zh-CN" sz="1800"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E95D4B30-CE19-8094-24E1-8028D9DBE643}"/>
              </a:ext>
            </a:extLst>
          </p:cNvPr>
          <p:cNvSpPr txBox="1"/>
          <p:nvPr/>
        </p:nvSpPr>
        <p:spPr>
          <a:xfrm>
            <a:off x="1153391" y="3614778"/>
            <a:ext cx="9386453" cy="1289905"/>
          </a:xfrm>
          <a:prstGeom prst="rect">
            <a:avLst/>
          </a:prstGeom>
          <a:noFill/>
        </p:spPr>
        <p:txBody>
          <a:bodyPr wrap="square" rtlCol="0">
            <a:spAutoFit/>
          </a:bodyPr>
          <a:lstStyle/>
          <a:p>
            <a:pPr>
              <a:lnSpc>
                <a:spcPct val="150000"/>
              </a:lnSpc>
            </a:pPr>
            <a:r>
              <a:rPr lang="en-US" altLang="zh-CN" b="1" dirty="0">
                <a:solidFill>
                  <a:srgbClr val="18BCC6"/>
                </a:solidFill>
              </a:rPr>
              <a:t>Tip:</a:t>
            </a:r>
            <a:br>
              <a:rPr lang="en-US" altLang="zh-CN" sz="1200" dirty="0"/>
            </a:br>
            <a:r>
              <a:rPr lang="en-US" altLang="zh-CN" dirty="0"/>
              <a:t>If the chunk size is modified </a:t>
            </a:r>
            <a:r>
              <a:rPr lang="en-US" altLang="zh-CN" b="1" dirty="0"/>
              <a:t>after</a:t>
            </a:r>
            <a:r>
              <a:rPr lang="en-US" altLang="zh-CN" dirty="0"/>
              <a:t> a job has already run, the next job will </a:t>
            </a:r>
            <a:r>
              <a:rPr lang="en-US" altLang="zh-CN" b="1" dirty="0"/>
              <a:t>downgrade</a:t>
            </a:r>
            <a:r>
              <a:rPr lang="en-US" altLang="zh-CN" dirty="0"/>
              <a:t> in performance or efficiency.</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85390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54810-E16B-354B-B5ED-ABDDF4E9A0F4}"/>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0E75299E-84C5-B232-A39C-3EDB6A7F040D}"/>
              </a:ext>
            </a:extLst>
          </p:cNvPr>
          <p:cNvSpPr txBox="1"/>
          <p:nvPr/>
        </p:nvSpPr>
        <p:spPr>
          <a:xfrm>
            <a:off x="568135" y="242875"/>
            <a:ext cx="6289865" cy="492443"/>
          </a:xfrm>
          <a:prstGeom prst="rect">
            <a:avLst/>
          </a:prstGeom>
          <a:noFill/>
        </p:spPr>
        <p:txBody>
          <a:bodyPr wrap="square" rtlCol="0">
            <a:spAutoFit/>
          </a:bodyPr>
          <a:lstStyle/>
          <a:p>
            <a:pPr lvl="0" algn="l">
              <a:buClrTx/>
              <a:buSzTx/>
              <a:buFontTx/>
            </a:pPr>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Script</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EBEFB726-7F99-13B7-E79E-B3D0A9086E29}"/>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FC610FE7-0608-08A5-BB70-3F1D9CF03C9E}"/>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AC2675D7-2827-64FB-B14B-7AC827E2AD75}"/>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9B33B2AB-4660-AAE7-63F3-57D6476E9A55}"/>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4775D7E9-40CE-75D9-1791-7B3E2680C11D}"/>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51927C8E-6B90-7912-2176-359C678DD948}"/>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BD1CF17B-B44D-8C71-5DD6-8719F0546232}"/>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F7BD967E-D7FC-296D-856D-0723A3A08358}"/>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CEC3BC3A-F6AB-8326-0826-A30BDD87D708}"/>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1B81B54F-504D-B405-A176-35A2AC000A8F}"/>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D3362426-6AAD-C09D-808D-9D59FE44DB62}"/>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a:extLst>
              <a:ext uri="{FF2B5EF4-FFF2-40B4-BE49-F238E27FC236}">
                <a16:creationId xmlns:a16="http://schemas.microsoft.com/office/drawing/2014/main" id="{1555CF9B-2D4A-73CD-EF45-171056630628}"/>
              </a:ext>
            </a:extLst>
          </p:cNvPr>
          <p:cNvSpPr txBox="1"/>
          <p:nvPr/>
        </p:nvSpPr>
        <p:spPr>
          <a:xfrm>
            <a:off x="691425" y="1239794"/>
            <a:ext cx="10386984" cy="418191"/>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Use scripts when creating jobs; different business modules support the use of scripts at different stages.</a:t>
            </a:r>
          </a:p>
        </p:txBody>
      </p:sp>
      <p:pic>
        <p:nvPicPr>
          <p:cNvPr id="4" name="图片 3">
            <a:extLst>
              <a:ext uri="{FF2B5EF4-FFF2-40B4-BE49-F238E27FC236}">
                <a16:creationId xmlns:a16="http://schemas.microsoft.com/office/drawing/2014/main" id="{56DE75D4-23FD-D952-6CC2-5A0B78C999DC}"/>
              </a:ext>
            </a:extLst>
          </p:cNvPr>
          <p:cNvPicPr>
            <a:picLocks/>
          </p:cNvPicPr>
          <p:nvPr/>
        </p:nvPicPr>
        <p:blipFill>
          <a:blip r:embed="rId3">
            <a:extLst>
              <a:ext uri="{28A0092B-C50C-407E-A947-70E740481C1C}">
                <a14:useLocalDpi xmlns:a14="http://schemas.microsoft.com/office/drawing/2010/main" val="0"/>
              </a:ext>
            </a:extLst>
          </a:blip>
          <a:srcRect l="2248" r="7175"/>
          <a:stretch>
            <a:fillRect/>
          </a:stretch>
        </p:blipFill>
        <p:spPr>
          <a:xfrm>
            <a:off x="1412411" y="2151527"/>
            <a:ext cx="8698432" cy="3264875"/>
          </a:xfrm>
          <a:prstGeom prst="rect">
            <a:avLst/>
          </a:prstGeom>
        </p:spPr>
      </p:pic>
    </p:spTree>
    <p:custDataLst>
      <p:tags r:id="rId1"/>
    </p:custDataLst>
    <p:extLst>
      <p:ext uri="{BB962C8B-B14F-4D97-AF65-F5344CB8AC3E}">
        <p14:creationId xmlns:p14="http://schemas.microsoft.com/office/powerpoint/2010/main" val="80199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67406-70D3-ABC1-D605-3FB2002E8058}"/>
            </a:ext>
          </a:extLst>
        </p:cNvPr>
        <p:cNvGrpSpPr/>
        <p:nvPr/>
      </p:nvGrpSpPr>
      <p:grpSpPr>
        <a:xfrm>
          <a:off x="0" y="0"/>
          <a:ext cx="0" cy="0"/>
          <a:chOff x="0" y="0"/>
          <a:chExt cx="0" cy="0"/>
        </a:xfrm>
      </p:grpSpPr>
      <p:sp>
        <p:nvSpPr>
          <p:cNvPr id="25" name="文本框 24">
            <a:extLst>
              <a:ext uri="{FF2B5EF4-FFF2-40B4-BE49-F238E27FC236}">
                <a16:creationId xmlns:a16="http://schemas.microsoft.com/office/drawing/2014/main" id="{DC371B4A-1583-D684-0FC5-631EB5FA61C4}"/>
              </a:ext>
            </a:extLst>
          </p:cNvPr>
          <p:cNvSpPr txBox="1"/>
          <p:nvPr/>
        </p:nvSpPr>
        <p:spPr>
          <a:xfrm>
            <a:off x="1630680" y="2233295"/>
            <a:ext cx="4203065" cy="1106805"/>
          </a:xfrm>
          <a:prstGeom prst="rect">
            <a:avLst/>
          </a:prstGeom>
          <a:noFill/>
        </p:spPr>
        <p:txBody>
          <a:bodyPr wrap="square" rtlCol="0">
            <a:spAutoFit/>
          </a:bodyPr>
          <a:lstStyle/>
          <a:p>
            <a:r>
              <a:rPr lang="en-US" sz="6600" b="1" dirty="0">
                <a:gradFill>
                  <a:gsLst>
                    <a:gs pos="0">
                      <a:srgbClr val="1BD7D5"/>
                    </a:gs>
                    <a:gs pos="88000">
                      <a:srgbClr val="14C6EC"/>
                    </a:gs>
                  </a:gsLst>
                  <a:lin ang="0" scaled="0"/>
                </a:gradFill>
                <a:latin typeface="微软雅黑" panose="020B0503020204020204" charset="-122"/>
                <a:ea typeface="微软雅黑" panose="020B0503020204020204" charset="-122"/>
                <a:cs typeface="微软雅黑" panose="020B0503020204020204" charset="-122"/>
              </a:rPr>
              <a:t>PART 04</a:t>
            </a:r>
          </a:p>
        </p:txBody>
      </p:sp>
      <p:sp>
        <p:nvSpPr>
          <p:cNvPr id="26" name="文本框 25">
            <a:extLst>
              <a:ext uri="{FF2B5EF4-FFF2-40B4-BE49-F238E27FC236}">
                <a16:creationId xmlns:a16="http://schemas.microsoft.com/office/drawing/2014/main" id="{17358C86-2494-ABDF-B4B9-6AC3C5D38FF3}"/>
              </a:ext>
            </a:extLst>
          </p:cNvPr>
          <p:cNvSpPr txBox="1"/>
          <p:nvPr/>
        </p:nvSpPr>
        <p:spPr>
          <a:xfrm>
            <a:off x="1630680" y="3368040"/>
            <a:ext cx="7263938" cy="1446550"/>
          </a:xfrm>
          <a:prstGeom prst="rect">
            <a:avLst/>
          </a:prstGeom>
          <a:noFill/>
        </p:spPr>
        <p:txBody>
          <a:bodyPr wrap="square" rtlCol="0">
            <a:spAutoFit/>
          </a:bodyPr>
          <a:lstStyle/>
          <a:p>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Ransomware Protection and Integrity Verification</a:t>
            </a:r>
            <a:endParaRPr lang="zh-CN" altLang="en-US" sz="4400" b="1" dirty="0">
              <a:solidFill>
                <a:srgbClr val="1E4156"/>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736092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7C39-74D0-B1ED-3FC4-13F87062C37A}"/>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4ED1343-01AA-FB5A-83D8-A2D4EB70DC0E}"/>
              </a:ext>
            </a:extLst>
          </p:cNvPr>
          <p:cNvSpPr txBox="1"/>
          <p:nvPr/>
        </p:nvSpPr>
        <p:spPr>
          <a:xfrm>
            <a:off x="568135" y="242875"/>
            <a:ext cx="6289865" cy="492443"/>
          </a:xfrm>
          <a:prstGeom prst="rect">
            <a:avLst/>
          </a:prstGeom>
          <a:noFill/>
        </p:spPr>
        <p:txBody>
          <a:bodyPr wrap="square" rtlCol="0">
            <a:spAutoFit/>
          </a:bodyPr>
          <a:lstStyle/>
          <a:p>
            <a:pPr lvl="0" algn="l">
              <a:buClrTx/>
              <a:buSzTx/>
              <a:buFontTx/>
            </a:pPr>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Storage Protection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1C5EEE64-2AD8-0BCA-4157-A2CF8A98EC1B}"/>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E86A11E3-F9B8-31E1-3F24-1AAA12DD25BB}"/>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DC26F92-200A-4997-0189-CB71013D5B98}"/>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6FF55F2D-574F-9365-E7A6-8697135F5D55}"/>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03756419-782B-8C55-10B7-5B641CA90423}"/>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65E3BD77-81D0-389D-F2FB-0ED4C12A7251}"/>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1D8D66FC-A02C-8502-3A62-DFB6C8A024C3}"/>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F59C2CE4-4C87-B1CF-F51C-ECA13B69C7C1}"/>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AF75B789-0FA0-9A7A-7EAB-E2D345D9FE15}"/>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7B1F0DDC-5DC6-C279-A8C2-B3E39F3ABE18}"/>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2C6694F5-BAA6-D877-E784-1C965D41D383}"/>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a:extLst>
              <a:ext uri="{FF2B5EF4-FFF2-40B4-BE49-F238E27FC236}">
                <a16:creationId xmlns:a16="http://schemas.microsoft.com/office/drawing/2014/main" id="{F440D3D1-56A6-50E0-43A9-101927B69399}"/>
              </a:ext>
            </a:extLst>
          </p:cNvPr>
          <p:cNvSpPr txBox="1"/>
          <p:nvPr/>
        </p:nvSpPr>
        <p:spPr>
          <a:xfrm>
            <a:off x="441361" y="829769"/>
            <a:ext cx="10447221" cy="787523"/>
          </a:xfrm>
          <a:prstGeom prst="rect">
            <a:avLst/>
          </a:prstGeom>
          <a:noFill/>
        </p:spPr>
        <p:txBody>
          <a:bodyPr wrap="square" rtlCol="0">
            <a:spAutoFit/>
          </a:bodyPr>
          <a:lstStyle/>
          <a:p>
            <a:pPr>
              <a:lnSpc>
                <a:spcPct val="150000"/>
              </a:lnSpc>
            </a:pPr>
            <a:r>
              <a:rPr lang="en-US" altLang="zh-CN" sz="1600" dirty="0">
                <a:solidFill>
                  <a:srgbClr val="18BCC6"/>
                </a:solidFill>
                <a:latin typeface="微软雅黑" panose="020B0503020204020204" pitchFamily="34" charset="-122"/>
                <a:ea typeface="微软雅黑" panose="020B0503020204020204" pitchFamily="34" charset="-122"/>
              </a:rPr>
              <a:t>To prevent malicious destruction or tampering with backup data and the backup system in the background, security measures have been enhanced beyond the existing ones.</a:t>
            </a:r>
          </a:p>
        </p:txBody>
      </p:sp>
      <p:sp>
        <p:nvSpPr>
          <p:cNvPr id="17" name="矩形: 圆角 16">
            <a:extLst>
              <a:ext uri="{FF2B5EF4-FFF2-40B4-BE49-F238E27FC236}">
                <a16:creationId xmlns:a16="http://schemas.microsoft.com/office/drawing/2014/main" id="{3AC2522B-A876-C46B-ACF7-842A5C37F30E}"/>
              </a:ext>
            </a:extLst>
          </p:cNvPr>
          <p:cNvSpPr/>
          <p:nvPr/>
        </p:nvSpPr>
        <p:spPr>
          <a:xfrm>
            <a:off x="489486" y="1617292"/>
            <a:ext cx="2573868"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18BCC6"/>
                </a:solidFill>
                <a:latin typeface="微软雅黑" panose="020B0503020204020204" pitchFamily="34" charset="-122"/>
                <a:ea typeface="微软雅黑" panose="020B0503020204020204" pitchFamily="34" charset="-122"/>
              </a:rPr>
              <a:t>Before V9.0.0</a:t>
            </a:r>
            <a:endParaRPr lang="zh-CN" altLang="en-US" b="1" dirty="0">
              <a:solidFill>
                <a:srgbClr val="18BCC6"/>
              </a:solidFill>
              <a:latin typeface="微软雅黑" panose="020B0503020204020204" pitchFamily="34" charset="-122"/>
              <a:ea typeface="微软雅黑" panose="020B0503020204020204" pitchFamily="34" charset="-122"/>
            </a:endParaRPr>
          </a:p>
        </p:txBody>
      </p:sp>
      <p:sp>
        <p:nvSpPr>
          <p:cNvPr id="18" name="矩形: 圆角 17">
            <a:extLst>
              <a:ext uri="{FF2B5EF4-FFF2-40B4-BE49-F238E27FC236}">
                <a16:creationId xmlns:a16="http://schemas.microsoft.com/office/drawing/2014/main" id="{DD64ABE2-901C-CAD5-3CAC-727E5F1F3A31}"/>
              </a:ext>
            </a:extLst>
          </p:cNvPr>
          <p:cNvSpPr/>
          <p:nvPr/>
        </p:nvSpPr>
        <p:spPr>
          <a:xfrm>
            <a:off x="4811995" y="1618564"/>
            <a:ext cx="2573868"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18BCC6"/>
                </a:solidFill>
                <a:latin typeface="微软雅黑" panose="020B0503020204020204" pitchFamily="34" charset="-122"/>
                <a:ea typeface="微软雅黑" panose="020B0503020204020204" pitchFamily="34" charset="-122"/>
              </a:rPr>
              <a:t>Before V9.0.0</a:t>
            </a:r>
            <a:endParaRPr lang="zh-CN" altLang="en-US" b="1" dirty="0">
              <a:solidFill>
                <a:srgbClr val="18BCC6"/>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287F51F3-30A1-E1EB-D7A4-A4FCF23FB113}"/>
              </a:ext>
            </a:extLst>
          </p:cNvPr>
          <p:cNvSpPr txBox="1"/>
          <p:nvPr/>
        </p:nvSpPr>
        <p:spPr>
          <a:xfrm>
            <a:off x="441361" y="2166004"/>
            <a:ext cx="3755330" cy="8744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dirty="0"/>
              <a:t>Takes effect after a few minutes.</a:t>
            </a:r>
            <a:endParaRPr lang="en-US" altLang="zh-CN" sz="1200"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32EF2B43-871E-D868-B0AE-755BA326DA99}"/>
              </a:ext>
            </a:extLst>
          </p:cNvPr>
          <p:cNvSpPr txBox="1"/>
          <p:nvPr/>
        </p:nvSpPr>
        <p:spPr>
          <a:xfrm>
            <a:off x="4772912" y="2069199"/>
            <a:ext cx="7113783" cy="4030014"/>
          </a:xfrm>
          <a:prstGeom prst="rect">
            <a:avLst/>
          </a:prstGeom>
          <a:noFill/>
        </p:spPr>
        <p:txBody>
          <a:bodyPr wrap="square" rtlCol="0">
            <a:spAutoFit/>
          </a:bodyPr>
          <a:lstStyle/>
          <a:p>
            <a:pPr>
              <a:lnSpc>
                <a:spcPct val="150000"/>
              </a:lnSpc>
            </a:pPr>
            <a:r>
              <a:rPr lang="en-US" altLang="zh-CN" sz="1600" b="1" dirty="0"/>
              <a:t>VDP (Ransomware Protection Program)</a:t>
            </a:r>
            <a:endParaRPr lang="en-US" altLang="zh-CN" sz="1600" dirty="0"/>
          </a:p>
          <a:p>
            <a:pPr>
              <a:lnSpc>
                <a:spcPct val="150000"/>
              </a:lnSpc>
            </a:pPr>
            <a:r>
              <a:rPr lang="en-US" altLang="zh-CN" sz="1600" dirty="0"/>
              <a:t>Protects backup system processes and backup data from tampering or deletion by external programs.</a:t>
            </a:r>
          </a:p>
          <a:p>
            <a:pPr>
              <a:lnSpc>
                <a:spcPct val="150000"/>
              </a:lnSpc>
            </a:pPr>
            <a:r>
              <a:rPr lang="en-US" altLang="zh-CN" sz="1600" b="1" dirty="0"/>
              <a:t>Features:</a:t>
            </a:r>
            <a:endParaRPr lang="en-US" altLang="zh-CN" sz="1600" dirty="0"/>
          </a:p>
          <a:p>
            <a:pPr>
              <a:lnSpc>
                <a:spcPct val="150000"/>
              </a:lnSpc>
            </a:pPr>
            <a:r>
              <a:rPr lang="en-US" altLang="zh-CN" sz="1600" b="1" dirty="0"/>
              <a:t>Auto‑loads at boot</a:t>
            </a:r>
            <a:r>
              <a:rPr lang="en-US" altLang="zh-CN" sz="1600" dirty="0"/>
              <a:t> – Protection takes effect </a:t>
            </a:r>
            <a:r>
              <a:rPr lang="en-US" altLang="zh-CN" sz="1600" b="1" dirty="0"/>
              <a:t>immediately</a:t>
            </a:r>
            <a:r>
              <a:rPr lang="en-US" altLang="zh-CN" sz="1600" dirty="0"/>
              <a:t> once [Ransomware Protection] is enabled in the UI.</a:t>
            </a:r>
          </a:p>
          <a:p>
            <a:pPr>
              <a:lnSpc>
                <a:spcPct val="150000"/>
              </a:lnSpc>
            </a:pPr>
            <a:r>
              <a:rPr lang="en-US" altLang="zh-CN" sz="1600" b="1" dirty="0"/>
              <a:t>Cannot be manually disabled</a:t>
            </a:r>
            <a:r>
              <a:rPr lang="en-US" altLang="zh-CN" sz="1600" dirty="0"/>
              <a:t> in the background – Ensures continuous protection of secured data.</a:t>
            </a:r>
          </a:p>
          <a:p>
            <a:pPr>
              <a:lnSpc>
                <a:spcPct val="150000"/>
              </a:lnSpc>
            </a:pPr>
            <a:r>
              <a:rPr lang="en-US" altLang="zh-CN" sz="1600" b="1" dirty="0"/>
              <a:t>Anti‑uninstall protection</a:t>
            </a:r>
            <a:r>
              <a:rPr lang="en-US" altLang="zh-CN" sz="1600" dirty="0"/>
              <a:t> – Prevents VDP from being uninstalled, eliminating a potential bypass of protection.</a:t>
            </a:r>
          </a:p>
          <a:p>
            <a:pPr algn="just">
              <a:lnSpc>
                <a:spcPct val="150000"/>
              </a:lnSpc>
            </a:pPr>
            <a:endParaRPr lang="en-US" altLang="zh-CN" sz="1200"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19E81C7C-BC3B-CE1C-0AC8-22BD8520AD47}"/>
              </a:ext>
            </a:extLst>
          </p:cNvPr>
          <p:cNvSpPr txBox="1"/>
          <p:nvPr/>
        </p:nvSpPr>
        <p:spPr>
          <a:xfrm>
            <a:off x="4811995" y="5652150"/>
            <a:ext cx="7113783" cy="1167692"/>
          </a:xfrm>
          <a:prstGeom prst="rect">
            <a:avLst/>
          </a:prstGeom>
          <a:noFill/>
        </p:spPr>
        <p:txBody>
          <a:bodyPr wrap="square" rtlCol="0">
            <a:spAutoFit/>
          </a:bodyPr>
          <a:lstStyle/>
          <a:p>
            <a:pPr algn="just">
              <a:lnSpc>
                <a:spcPct val="150000"/>
              </a:lnSpc>
            </a:pPr>
            <a:r>
              <a:rPr lang="en-US" altLang="zh-CN" sz="1200" b="1" dirty="0">
                <a:solidFill>
                  <a:srgbClr val="FF0000"/>
                </a:solidFill>
                <a:latin typeface="微软雅黑" panose="020B0503020204020204" pitchFamily="34" charset="-122"/>
                <a:ea typeface="微软雅黑" panose="020B0503020204020204" pitchFamily="34" charset="-122"/>
              </a:rPr>
              <a:t>Notes:</a:t>
            </a:r>
          </a:p>
          <a:p>
            <a:pPr algn="just">
              <a:lnSpc>
                <a:spcPct val="150000"/>
              </a:lnSpc>
            </a:pPr>
            <a:r>
              <a:rPr lang="en-US" altLang="zh-CN" sz="1200" b="1" dirty="0">
                <a:solidFill>
                  <a:srgbClr val="18BCC6"/>
                </a:solidFill>
                <a:latin typeface="微软雅黑" panose="020B0503020204020204" pitchFamily="34" charset="-122"/>
                <a:ea typeface="微软雅黑" panose="020B0503020204020204" pitchFamily="34" charset="-122"/>
              </a:rPr>
              <a:t>1. If the backup system is in UEFI mode and Secure Boot is enabled, the VDP driver must be loaded manually after installing the backup system. Please note that the backup system will restart during this process.</a:t>
            </a:r>
            <a:endParaRPr lang="en-US" altLang="zh-CN" sz="1200" dirty="0">
              <a:solidFill>
                <a:srgbClr val="18BCC6"/>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10E299F6-8BD2-1719-C9B8-FD9B0D99378E}"/>
              </a:ext>
            </a:extLst>
          </p:cNvPr>
          <p:cNvSpPr txBox="1"/>
          <p:nvPr/>
        </p:nvSpPr>
        <p:spPr>
          <a:xfrm>
            <a:off x="412561" y="3315335"/>
            <a:ext cx="3365690" cy="2634183"/>
          </a:xfrm>
          <a:prstGeom prst="rect">
            <a:avLst/>
          </a:prstGeom>
          <a:noFill/>
        </p:spPr>
        <p:txBody>
          <a:bodyPr wrap="square">
            <a:spAutoFit/>
          </a:bodyPr>
          <a:lstStyle/>
          <a:p>
            <a:pPr>
              <a:lnSpc>
                <a:spcPct val="150000"/>
              </a:lnSpc>
            </a:pPr>
            <a:r>
              <a:rPr lang="en-US" altLang="zh-CN" sz="1600" b="1" dirty="0"/>
              <a:t>Protected Scope:</a:t>
            </a:r>
            <a:endParaRPr lang="en-US" altLang="zh-CN" sz="1600" dirty="0"/>
          </a:p>
          <a:p>
            <a:pPr>
              <a:lnSpc>
                <a:spcPct val="150000"/>
              </a:lnSpc>
            </a:pPr>
            <a:r>
              <a:rPr lang="en-US" altLang="zh-CN" sz="1600" dirty="0"/>
              <a:t>/opt/vinchin – Backup system program files</a:t>
            </a:r>
          </a:p>
          <a:p>
            <a:pPr>
              <a:lnSpc>
                <a:spcPct val="150000"/>
              </a:lnSpc>
            </a:pPr>
            <a:r>
              <a:rPr lang="en-US" altLang="zh-CN" sz="1600" dirty="0"/>
              <a:t>/</a:t>
            </a:r>
            <a:r>
              <a:rPr lang="en-US" altLang="zh-CN" sz="1600" dirty="0" err="1"/>
              <a:t>backup_storage</a:t>
            </a:r>
            <a:r>
              <a:rPr lang="en-US" altLang="zh-CN" sz="1600" dirty="0"/>
              <a:t> – Backup data</a:t>
            </a:r>
          </a:p>
          <a:p>
            <a:pPr>
              <a:lnSpc>
                <a:spcPct val="150000"/>
              </a:lnSpc>
            </a:pPr>
            <a:r>
              <a:rPr lang="en-US" altLang="zh-CN" sz="1600" dirty="0"/>
              <a:t>/</a:t>
            </a:r>
            <a:r>
              <a:rPr lang="en-US" altLang="zh-CN" sz="1600" dirty="0" err="1"/>
              <a:t>etc</a:t>
            </a:r>
            <a:r>
              <a:rPr lang="en-US" altLang="zh-CN" sz="1600" dirty="0"/>
              <a:t>/vinchin – Configuration files</a:t>
            </a:r>
          </a:p>
          <a:p>
            <a:pPr>
              <a:lnSpc>
                <a:spcPct val="150000"/>
              </a:lnSpc>
            </a:pPr>
            <a:r>
              <a:rPr lang="en-US" altLang="zh-CN" sz="1600" dirty="0"/>
              <a:t>/</a:t>
            </a:r>
            <a:r>
              <a:rPr lang="en-US" altLang="zh-CN" sz="1600" dirty="0" err="1"/>
              <a:t>etc</a:t>
            </a:r>
            <a:r>
              <a:rPr lang="en-US" altLang="zh-CN" sz="1600" dirty="0"/>
              <a:t>/</a:t>
            </a:r>
            <a:r>
              <a:rPr lang="en-US" altLang="zh-CN" sz="1600" dirty="0" err="1"/>
              <a:t>backup_system</a:t>
            </a:r>
            <a:r>
              <a:rPr lang="en-US" altLang="zh-CN" sz="1600" dirty="0"/>
              <a:t> – OEM configuration files</a:t>
            </a:r>
          </a:p>
        </p:txBody>
      </p:sp>
    </p:spTree>
    <p:custDataLst>
      <p:tags r:id="rId1"/>
    </p:custDataLst>
    <p:extLst>
      <p:ext uri="{BB962C8B-B14F-4D97-AF65-F5344CB8AC3E}">
        <p14:creationId xmlns:p14="http://schemas.microsoft.com/office/powerpoint/2010/main" val="3272426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443EB-9699-1497-3E7D-5DC8CF5AC60D}"/>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4AE77783-3816-5C6C-5B0B-99CBB84F8FD2}"/>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Integrity Check</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C2627FD6-5C95-84FD-7DAC-60CB94BCFFA5}"/>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 name="文本框 1">
            <a:extLst>
              <a:ext uri="{FF2B5EF4-FFF2-40B4-BE49-F238E27FC236}">
                <a16:creationId xmlns:a16="http://schemas.microsoft.com/office/drawing/2014/main" id="{05B9A10A-4567-800B-10B3-4203F5D26A2C}"/>
              </a:ext>
            </a:extLst>
          </p:cNvPr>
          <p:cNvSpPr txBox="1"/>
          <p:nvPr/>
        </p:nvSpPr>
        <p:spPr>
          <a:xfrm>
            <a:off x="663479" y="1327345"/>
            <a:ext cx="10535352" cy="1289905"/>
          </a:xfrm>
          <a:prstGeom prst="rect">
            <a:avLst/>
          </a:prstGeom>
          <a:noFill/>
        </p:spPr>
        <p:txBody>
          <a:bodyPr wrap="square" rtlCol="0">
            <a:spAutoFit/>
          </a:bodyPr>
          <a:lstStyle/>
          <a:p>
            <a:pPr>
              <a:lnSpc>
                <a:spcPct val="150000"/>
              </a:lnSpc>
            </a:pPr>
            <a:r>
              <a:rPr lang="en-US" altLang="zh-CN" b="1" dirty="0">
                <a:solidFill>
                  <a:srgbClr val="FF0000"/>
                </a:solidFill>
              </a:rPr>
              <a:t>Limitations: </a:t>
            </a:r>
          </a:p>
          <a:p>
            <a:pPr>
              <a:lnSpc>
                <a:spcPct val="150000"/>
              </a:lnSpc>
            </a:pPr>
            <a:r>
              <a:rPr lang="en-US" altLang="zh-CN" dirty="0"/>
              <a:t>Scheduled backup only; real‑time protection unsupported (data constantly changing).</a:t>
            </a:r>
          </a:p>
          <a:p>
            <a:pPr>
              <a:lnSpc>
                <a:spcPct val="150000"/>
              </a:lnSpc>
            </a:pPr>
            <a:r>
              <a:rPr lang="en-US" altLang="zh-CN" dirty="0"/>
              <a:t>Hardware/storage failures undetectable; checks only for data changing.</a:t>
            </a:r>
          </a:p>
        </p:txBody>
      </p:sp>
      <p:sp>
        <p:nvSpPr>
          <p:cNvPr id="4" name="文本框 3">
            <a:extLst>
              <a:ext uri="{FF2B5EF4-FFF2-40B4-BE49-F238E27FC236}">
                <a16:creationId xmlns:a16="http://schemas.microsoft.com/office/drawing/2014/main" id="{0A3EA7CB-4B59-5393-EE3F-585D8D7856D6}"/>
              </a:ext>
            </a:extLst>
          </p:cNvPr>
          <p:cNvSpPr txBox="1"/>
          <p:nvPr/>
        </p:nvSpPr>
        <p:spPr>
          <a:xfrm>
            <a:off x="663479" y="2955944"/>
            <a:ext cx="10865042" cy="2680349"/>
          </a:xfrm>
          <a:prstGeom prst="rect">
            <a:avLst/>
          </a:prstGeom>
          <a:noFill/>
        </p:spPr>
        <p:txBody>
          <a:bodyPr wrap="square" rtlCol="0">
            <a:spAutoFit/>
          </a:bodyPr>
          <a:lstStyle/>
          <a:p>
            <a:pPr>
              <a:lnSpc>
                <a:spcPct val="150000"/>
              </a:lnSpc>
            </a:pPr>
            <a:r>
              <a:rPr lang="en-US" altLang="zh-CN" dirty="0">
                <a:solidFill>
                  <a:srgbClr val="18BCC6"/>
                </a:solidFill>
                <a:latin typeface="微软雅黑" panose="020B0503020204020204" pitchFamily="34" charset="-122"/>
                <a:ea typeface="微软雅黑" panose="020B0503020204020204" pitchFamily="34" charset="-122"/>
              </a:rPr>
              <a:t>Principle</a:t>
            </a:r>
            <a:r>
              <a:rPr lang="zh-CN" altLang="en-US" dirty="0">
                <a:solidFill>
                  <a:srgbClr val="18BCC6"/>
                </a:solidFill>
                <a:latin typeface="微软雅黑" panose="020B0503020204020204" pitchFamily="34" charset="-122"/>
                <a:ea typeface="微软雅黑" panose="020B0503020204020204" pitchFamily="34" charset="-122"/>
              </a:rPr>
              <a:t>：</a:t>
            </a:r>
            <a:endParaRPr lang="en-US" altLang="zh-CN" dirty="0">
              <a:solidFill>
                <a:srgbClr val="18BCC6"/>
              </a:solidFill>
              <a:latin typeface="微软雅黑" panose="020B0503020204020204" pitchFamily="34" charset="-122"/>
              <a:ea typeface="微软雅黑" panose="020B0503020204020204" pitchFamily="34" charset="-122"/>
            </a:endParaRPr>
          </a:p>
          <a:p>
            <a:pPr>
              <a:lnSpc>
                <a:spcPct val="150000"/>
              </a:lnSpc>
            </a:pPr>
            <a:r>
              <a:rPr lang="en-US" altLang="zh-CN" sz="1600" dirty="0"/>
              <a:t>When </a:t>
            </a:r>
            <a:r>
              <a:rPr lang="en-US" altLang="zh-CN" sz="1600" b="1" dirty="0"/>
              <a:t>[Integrity Check]</a:t>
            </a:r>
            <a:r>
              <a:rPr lang="en-US" altLang="zh-CN" sz="1600" dirty="0"/>
              <a:t> is enabled for a job, a </a:t>
            </a:r>
            <a:r>
              <a:rPr lang="en-US" altLang="zh-CN" sz="1600" b="1" dirty="0"/>
              <a:t>metadata checksum key</a:t>
            </a:r>
            <a:r>
              <a:rPr lang="en-US" altLang="zh-CN" sz="1600" dirty="0"/>
              <a:t> (including filename, size, attributes, creation time, etc.) is generated and stored encrypted on the backup storage after each backup completes.</a:t>
            </a:r>
          </a:p>
          <a:p>
            <a:pPr>
              <a:lnSpc>
                <a:spcPct val="150000"/>
              </a:lnSpc>
            </a:pPr>
            <a:endParaRPr lang="en-US" altLang="zh-CN" sz="1600" dirty="0"/>
          </a:p>
          <a:p>
            <a:pPr>
              <a:lnSpc>
                <a:spcPct val="150000"/>
              </a:lnSpc>
            </a:pPr>
            <a:r>
              <a:rPr lang="en-US" altLang="zh-CN" sz="1600" dirty="0"/>
              <a:t>During an integrity check, the system recalculates the current metadata checksum key of the restore point and compares it with the originally stored key to determine if any changes have occurred since the restore point was created.</a:t>
            </a:r>
          </a:p>
        </p:txBody>
      </p:sp>
    </p:spTree>
    <p:custDataLst>
      <p:tags r:id="rId1"/>
    </p:custDataLst>
    <p:extLst>
      <p:ext uri="{BB962C8B-B14F-4D97-AF65-F5344CB8AC3E}">
        <p14:creationId xmlns:p14="http://schemas.microsoft.com/office/powerpoint/2010/main" val="1732616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1630680" y="2233295"/>
            <a:ext cx="4203065" cy="1106805"/>
          </a:xfrm>
          <a:prstGeom prst="rect">
            <a:avLst/>
          </a:prstGeom>
          <a:noFill/>
        </p:spPr>
        <p:txBody>
          <a:bodyPr wrap="square" rtlCol="0">
            <a:spAutoFit/>
          </a:bodyPr>
          <a:lstStyle/>
          <a:p>
            <a:r>
              <a:rPr lang="en-US" sz="6600" b="1">
                <a:gradFill>
                  <a:gsLst>
                    <a:gs pos="0">
                      <a:srgbClr val="1BD7D5"/>
                    </a:gs>
                    <a:gs pos="88000">
                      <a:srgbClr val="14C6EC"/>
                    </a:gs>
                  </a:gsLst>
                  <a:lin ang="0" scaled="0"/>
                </a:gradFill>
                <a:latin typeface="微软雅黑" panose="020B0503020204020204" charset="-122"/>
                <a:ea typeface="微软雅黑" panose="020B0503020204020204" charset="-122"/>
                <a:cs typeface="微软雅黑" panose="020B0503020204020204" charset="-122"/>
              </a:rPr>
              <a:t>PART 01</a:t>
            </a:r>
          </a:p>
        </p:txBody>
      </p:sp>
      <p:sp>
        <p:nvSpPr>
          <p:cNvPr id="26" name="文本框 25"/>
          <p:cNvSpPr txBox="1"/>
          <p:nvPr/>
        </p:nvSpPr>
        <p:spPr>
          <a:xfrm>
            <a:off x="1630680" y="3368040"/>
            <a:ext cx="3459480" cy="769441"/>
          </a:xfrm>
          <a:prstGeom prst="rect">
            <a:avLst/>
          </a:prstGeom>
          <a:noFill/>
        </p:spPr>
        <p:txBody>
          <a:bodyPr wrap="square" rtlCol="0">
            <a:spAutoFit/>
          </a:bodyPr>
          <a:lstStyle/>
          <a:p>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System</a:t>
            </a:r>
            <a:endParaRPr lang="zh-CN" altLang="en-US" sz="4400" b="1" dirty="0">
              <a:solidFill>
                <a:srgbClr val="1E4156"/>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CACCB0E-D1AF-1E98-0D2D-DB58F9742408}"/>
              </a:ext>
            </a:extLst>
          </p:cNvPr>
          <p:cNvSpPr txBox="1"/>
          <p:nvPr/>
        </p:nvSpPr>
        <p:spPr>
          <a:xfrm>
            <a:off x="473016" y="687551"/>
            <a:ext cx="10763020" cy="550734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altLang="zh-CN" sz="1600" kern="100" dirty="0">
                <a:solidFill>
                  <a:srgbClr val="18BCC6"/>
                </a:solidFill>
                <a:latin typeface="微软雅黑" panose="020B0503020204020204" pitchFamily="34" charset="-122"/>
                <a:ea typeface="微软雅黑" panose="020B0503020204020204" pitchFamily="34" charset="-122"/>
                <a:cs typeface="Times New Roman" panose="02020603050405020304" pitchFamily="18" charset="0"/>
              </a:rPr>
              <a:t>Verification after Backup: </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Verifies the timestamps generated during the current backup (i.e., the current backup chain; newly generated backup points are not verified)</a:t>
            </a:r>
          </a:p>
          <a:p>
            <a:pPr marL="285750" indent="-285750" algn="just">
              <a:lnSpc>
                <a:spcPct val="150000"/>
              </a:lnSpc>
              <a:buFont typeface="Arial" panose="020B0604020202020204" pitchFamily="34" charset="0"/>
              <a:buChar char="•"/>
            </a:pPr>
            <a:r>
              <a:rPr lang="en-US" altLang="zh-CN" sz="1600" kern="100" dirty="0">
                <a:solidFill>
                  <a:srgbClr val="18BCC6"/>
                </a:solidFill>
                <a:latin typeface="微软雅黑" panose="020B0503020204020204" pitchFamily="34" charset="-122"/>
                <a:ea typeface="微软雅黑" panose="020B0503020204020204" pitchFamily="34" charset="-122"/>
                <a:cs typeface="Times New Roman" panose="02020603050405020304" pitchFamily="18" charset="0"/>
              </a:rPr>
              <a:t>Configurable verification Period: </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Once a week / Once a day / After every backup</a:t>
            </a:r>
          </a:p>
          <a:p>
            <a:pPr marL="171450" indent="-171450" algn="just">
              <a:lnSpc>
                <a:spcPct val="150000"/>
              </a:lnSpc>
              <a:buFont typeface="Arial" panose="020B0604020202020204" pitchFamily="34" charset="0"/>
              <a:buChar char="•"/>
            </a:pPr>
            <a:endParaRPr lang="en-US" altLang="zh-CN" sz="12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2000" kern="100" dirty="0">
                <a:solidFill>
                  <a:srgbClr val="18BCC6"/>
                </a:solidFill>
                <a:latin typeface="微软雅黑" panose="020B0503020204020204" pitchFamily="34" charset="-122"/>
                <a:ea typeface="微软雅黑" panose="020B0503020204020204" pitchFamily="34" charset="-122"/>
                <a:cs typeface="Times New Roman" panose="02020603050405020304" pitchFamily="18" charset="0"/>
              </a:rPr>
              <a:t>Handling of integrity verification exceptions:</a:t>
            </a:r>
          </a:p>
          <a:p>
            <a:pPr marL="285750" indent="-285750" algn="just">
              <a:lnSpc>
                <a:spcPct val="150000"/>
              </a:lnSpc>
              <a:buFont typeface="Arial" panose="020B0604020202020204" pitchFamily="34" charset="0"/>
              <a:buChar char="•"/>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Full backup point exception: Re-do full backup (mark the entire chain as corrupted) / Abort backup (mark the entire chain as corrupted)</a:t>
            </a:r>
          </a:p>
          <a:p>
            <a:pPr marL="285750" indent="-285750" algn="just">
              <a:lnSpc>
                <a:spcPct val="150000"/>
              </a:lnSpc>
              <a:buFont typeface="Arial" panose="020B0604020202020204" pitchFamily="34" charset="0"/>
              <a:buChar char="•"/>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Incremental backup point exception: Re-do full backup (mark the corresponding incremental point as corrupted) / Re-do incremental backup (delete invalid incremental points) / Abort backup (mark the corresponding incremental point as corrupted)</a:t>
            </a:r>
          </a:p>
          <a:p>
            <a:pPr marL="285750" indent="-285750" algn="just">
              <a:lnSpc>
                <a:spcPct val="150000"/>
              </a:lnSpc>
              <a:buFont typeface="Arial" panose="020B0604020202020204" pitchFamily="34" charset="0"/>
              <a:buChar char="•"/>
            </a:pP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buNone/>
            </a:pPr>
            <a:r>
              <a:rPr lang="en-US" altLang="zh-CN" sz="1600" kern="100" dirty="0">
                <a:solidFill>
                  <a:srgbClr val="18BCC6"/>
                </a:solidFill>
                <a:latin typeface="微软雅黑" panose="020B0503020204020204" pitchFamily="34" charset="-122"/>
                <a:ea typeface="微软雅黑" panose="020B0503020204020204" pitchFamily="34" charset="-122"/>
                <a:cs typeface="Times New Roman" panose="02020603050405020304" pitchFamily="18" charset="0"/>
              </a:rPr>
              <a:t>Verification during recovery: </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Verify the selected point in time and its dependent points.</a:t>
            </a:r>
          </a:p>
          <a:p>
            <a:pPr algn="just">
              <a:lnSpc>
                <a:spcPct val="150000"/>
              </a:lnSpc>
              <a:buNone/>
            </a:pPr>
            <a:r>
              <a:rPr lang="en-US" altLang="zh-CN" sz="1600" kern="100" dirty="0">
                <a:solidFill>
                  <a:srgbClr val="18BCC6"/>
                </a:solidFill>
                <a:latin typeface="微软雅黑" panose="020B0503020204020204" pitchFamily="34" charset="-122"/>
                <a:ea typeface="微软雅黑" panose="020B0503020204020204" pitchFamily="34" charset="-122"/>
                <a:cs typeface="Times New Roman" panose="02020603050405020304" pitchFamily="18" charset="0"/>
              </a:rPr>
              <a:t>Handling integrity verification exceptions</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 Abort recovery / Continue recovery / Resume recovery in an offline environment</a:t>
            </a:r>
          </a:p>
          <a:p>
            <a:pPr algn="just">
              <a:lnSpc>
                <a:spcPct val="150000"/>
              </a:lnSpc>
            </a:pPr>
            <a:endParaRPr lang="en-US" altLang="zh-CN" sz="12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32524E3C-D985-4379-AE5D-2AEF598AE233}"/>
              </a:ext>
            </a:extLst>
          </p:cNvPr>
          <p:cNvSpPr txBox="1"/>
          <p:nvPr/>
        </p:nvSpPr>
        <p:spPr>
          <a:xfrm>
            <a:off x="473016" y="5888045"/>
            <a:ext cx="10763020" cy="787523"/>
          </a:xfrm>
          <a:prstGeom prst="rect">
            <a:avLst/>
          </a:prstGeom>
          <a:noFill/>
        </p:spPr>
        <p:txBody>
          <a:bodyPr wrap="square">
            <a:spAutoFit/>
          </a:bodyPr>
          <a:lstStyle/>
          <a:p>
            <a:pPr algn="just">
              <a:lnSpc>
                <a:spcPct val="150000"/>
              </a:lnSpc>
              <a:buNone/>
            </a:pPr>
            <a:r>
              <a:rPr lang="en-US" altLang="zh-CN" sz="1600" b="1" kern="100" dirty="0">
                <a:solidFill>
                  <a:srgbClr val="18BCC6"/>
                </a:solidFill>
                <a:latin typeface="微软雅黑" panose="020B0503020204020204" pitchFamily="34" charset="-122"/>
                <a:ea typeface="微软雅黑" panose="020B0503020204020204" pitchFamily="34" charset="-122"/>
                <a:cs typeface="Times New Roman" panose="02020603050405020304" pitchFamily="18" charset="0"/>
              </a:rPr>
              <a:t>Function: </a:t>
            </a:r>
            <a:r>
              <a:rPr lang="en-US" altLang="zh-CN" sz="1600" b="1" kern="100" dirty="0">
                <a:latin typeface="微软雅黑" panose="020B0503020204020204" pitchFamily="34" charset="-122"/>
                <a:ea typeface="微软雅黑" panose="020B0503020204020204" pitchFamily="34" charset="-122"/>
                <a:cs typeface="Times New Roman" panose="02020603050405020304" pitchFamily="18" charset="0"/>
              </a:rPr>
              <a:t>Monitors backup data for unexpected changes, automatically applies backup corrections based on configured settings, and alerts users to facilitate early intervention.</a:t>
            </a:r>
            <a:endParaRPr lang="zh-CN" altLang="en-US"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2213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0FB1B-492A-2038-7EC8-0C5703C2C980}"/>
            </a:ext>
          </a:extLst>
        </p:cNvPr>
        <p:cNvGrpSpPr/>
        <p:nvPr/>
      </p:nvGrpSpPr>
      <p:grpSpPr>
        <a:xfrm>
          <a:off x="0" y="0"/>
          <a:ext cx="0" cy="0"/>
          <a:chOff x="0" y="0"/>
          <a:chExt cx="0" cy="0"/>
        </a:xfrm>
      </p:grpSpPr>
      <p:sp>
        <p:nvSpPr>
          <p:cNvPr id="25" name="文本框 24">
            <a:extLst>
              <a:ext uri="{FF2B5EF4-FFF2-40B4-BE49-F238E27FC236}">
                <a16:creationId xmlns:a16="http://schemas.microsoft.com/office/drawing/2014/main" id="{CB542482-1A3D-4A59-F479-797AB1903754}"/>
              </a:ext>
            </a:extLst>
          </p:cNvPr>
          <p:cNvSpPr txBox="1"/>
          <p:nvPr/>
        </p:nvSpPr>
        <p:spPr>
          <a:xfrm>
            <a:off x="1630680" y="2233295"/>
            <a:ext cx="4203065" cy="1106805"/>
          </a:xfrm>
          <a:prstGeom prst="rect">
            <a:avLst/>
          </a:prstGeom>
          <a:noFill/>
        </p:spPr>
        <p:txBody>
          <a:bodyPr wrap="square" rtlCol="0">
            <a:spAutoFit/>
          </a:bodyPr>
          <a:lstStyle/>
          <a:p>
            <a:r>
              <a:rPr lang="en-US" sz="6600" b="1" dirty="0">
                <a:gradFill>
                  <a:gsLst>
                    <a:gs pos="0">
                      <a:srgbClr val="1BD7D5"/>
                    </a:gs>
                    <a:gs pos="88000">
                      <a:srgbClr val="14C6EC"/>
                    </a:gs>
                  </a:gsLst>
                  <a:lin ang="0" scaled="0"/>
                </a:gradFill>
                <a:latin typeface="微软雅黑" panose="020B0503020204020204" charset="-122"/>
                <a:ea typeface="微软雅黑" panose="020B0503020204020204" charset="-122"/>
                <a:cs typeface="微软雅黑" panose="020B0503020204020204" charset="-122"/>
              </a:rPr>
              <a:t>PART 05</a:t>
            </a:r>
          </a:p>
        </p:txBody>
      </p:sp>
      <p:sp>
        <p:nvSpPr>
          <p:cNvPr id="26" name="文本框 25">
            <a:extLst>
              <a:ext uri="{FF2B5EF4-FFF2-40B4-BE49-F238E27FC236}">
                <a16:creationId xmlns:a16="http://schemas.microsoft.com/office/drawing/2014/main" id="{E2C7381F-01CA-A1EB-D4E3-522E353571C9}"/>
              </a:ext>
            </a:extLst>
          </p:cNvPr>
          <p:cNvSpPr txBox="1"/>
          <p:nvPr/>
        </p:nvSpPr>
        <p:spPr>
          <a:xfrm>
            <a:off x="1630680" y="3368040"/>
            <a:ext cx="6839552" cy="769441"/>
          </a:xfrm>
          <a:prstGeom prst="rect">
            <a:avLst/>
          </a:prstGeom>
          <a:noFill/>
        </p:spPr>
        <p:txBody>
          <a:bodyPr wrap="square" rtlCol="0">
            <a:spAutoFit/>
          </a:bodyPr>
          <a:lstStyle/>
          <a:p>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WORM &amp; Virus Scan</a:t>
            </a:r>
            <a:endParaRPr lang="zh-CN" altLang="en-US" sz="4400" b="1" dirty="0">
              <a:solidFill>
                <a:srgbClr val="1E4156"/>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extLst>
      <p:ext uri="{BB962C8B-B14F-4D97-AF65-F5344CB8AC3E}">
        <p14:creationId xmlns:p14="http://schemas.microsoft.com/office/powerpoint/2010/main" val="3557300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D6E41-BF69-5DE7-11D1-73917D0D9AB5}"/>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AE6B2BEB-9916-4903-07B6-F384B5AE6FF4}"/>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WORM Introduction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4C146C79-F1A0-0FB4-39E2-FD58DD8D251A}"/>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61FE36F5-E341-0281-29D2-2687CFAC10C0}"/>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DCF84258-ACF1-047F-21EB-9D5BE5B11F48}"/>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13" name="文本框 12">
            <a:extLst>
              <a:ext uri="{FF2B5EF4-FFF2-40B4-BE49-F238E27FC236}">
                <a16:creationId xmlns:a16="http://schemas.microsoft.com/office/drawing/2014/main" id="{801E6C24-6134-68A3-E323-2CF02AF69212}"/>
              </a:ext>
            </a:extLst>
          </p:cNvPr>
          <p:cNvSpPr txBox="1"/>
          <p:nvPr/>
        </p:nvSpPr>
        <p:spPr>
          <a:xfrm>
            <a:off x="977475" y="1112981"/>
            <a:ext cx="10237049" cy="4124206"/>
          </a:xfrm>
          <a:prstGeom prst="rect">
            <a:avLst/>
          </a:prstGeom>
          <a:noFill/>
        </p:spPr>
        <p:txBody>
          <a:bodyPr wrap="square" rtlCol="0">
            <a:spAutoFit/>
          </a:bodyPr>
          <a:lstStyle/>
          <a:p>
            <a:pPr>
              <a:lnSpc>
                <a:spcPct val="150000"/>
              </a:lnSpc>
            </a:pPr>
            <a:r>
              <a:rPr lang="en-US" altLang="zh-CN" b="1" dirty="0">
                <a:solidFill>
                  <a:srgbClr val="18BCC6"/>
                </a:solidFill>
                <a:latin typeface="微软雅黑" panose="020B0503020204020204" pitchFamily="34" charset="-122"/>
                <a:ea typeface="微软雅黑" panose="020B0503020204020204" pitchFamily="34" charset="-122"/>
              </a:rPr>
              <a:t>What is WORM?</a:t>
            </a:r>
          </a:p>
          <a:p>
            <a:pPr>
              <a:lnSpc>
                <a:spcPct val="150000"/>
              </a:lnSpc>
            </a:pPr>
            <a:r>
              <a:rPr lang="en-US" altLang="zh-CN" sz="1600" dirty="0"/>
              <a:t>WORM is a storage feature that allows data to be </a:t>
            </a:r>
            <a:r>
              <a:rPr lang="en-US" altLang="zh-CN" sz="1600" b="1" dirty="0"/>
              <a:t>written once and read many times</a:t>
            </a:r>
            <a:r>
              <a:rPr lang="en-US" altLang="zh-CN" sz="1600" dirty="0"/>
              <a:t>. It is mainly used for long-term retention of critical data and prevents unauthorized alteration.</a:t>
            </a:r>
          </a:p>
          <a:p>
            <a:pPr>
              <a:lnSpc>
                <a:spcPct val="150000"/>
              </a:lnSpc>
            </a:pPr>
            <a:r>
              <a:rPr lang="en-US" altLang="zh-CN" sz="1600" b="1" dirty="0">
                <a:solidFill>
                  <a:srgbClr val="18BCC6"/>
                </a:solidFill>
              </a:rPr>
              <a:t>Key Features</a:t>
            </a:r>
            <a:r>
              <a:rPr lang="zh-CN" altLang="en-US" sz="1600" b="1" dirty="0">
                <a:solidFill>
                  <a:srgbClr val="18BCC6"/>
                </a:solidFill>
              </a:rPr>
              <a:t>：</a:t>
            </a:r>
            <a:endParaRPr lang="en-US" altLang="zh-CN" sz="1600" b="1" dirty="0">
              <a:solidFill>
                <a:srgbClr val="18BCC6"/>
              </a:solidFill>
            </a:endParaRPr>
          </a:p>
          <a:p>
            <a:pPr marL="285750" indent="-285750">
              <a:lnSpc>
                <a:spcPct val="150000"/>
              </a:lnSpc>
              <a:buFont typeface="Arial" panose="020B0604020202020204" pitchFamily="34" charset="0"/>
              <a:buChar char="•"/>
            </a:pPr>
            <a:r>
              <a:rPr lang="en-US" altLang="zh-CN" sz="1600" b="1" dirty="0"/>
              <a:t>Immutability</a:t>
            </a:r>
            <a:r>
              <a:rPr lang="en-US" altLang="zh-CN" sz="1600" dirty="0"/>
              <a:t>: Data is read-only after writing and cannot be modified or encrypted.</a:t>
            </a:r>
          </a:p>
          <a:p>
            <a:pPr marL="285750" indent="-285750">
              <a:lnSpc>
                <a:spcPct val="150000"/>
              </a:lnSpc>
              <a:buFont typeface="Arial" panose="020B0604020202020204" pitchFamily="34" charset="0"/>
              <a:buChar char="•"/>
            </a:pPr>
            <a:r>
              <a:rPr lang="en-US" altLang="zh-CN" sz="1600" b="1" dirty="0"/>
              <a:t>Non-</a:t>
            </a:r>
            <a:r>
              <a:rPr lang="en-US" altLang="zh-CN" sz="1600" b="1" dirty="0" err="1"/>
              <a:t>deletability</a:t>
            </a:r>
            <a:r>
              <a:rPr lang="en-US" altLang="zh-CN" sz="1600" dirty="0"/>
              <a:t>: Data cannot be deleted before its protection expires.</a:t>
            </a:r>
          </a:p>
          <a:p>
            <a:pPr>
              <a:lnSpc>
                <a:spcPct val="150000"/>
              </a:lnSpc>
            </a:pPr>
            <a:endParaRPr lang="en-US" altLang="zh-CN" sz="1600" dirty="0"/>
          </a:p>
          <a:p>
            <a:pPr>
              <a:lnSpc>
                <a:spcPct val="150000"/>
              </a:lnSpc>
            </a:pPr>
            <a:r>
              <a:rPr lang="en-US" altLang="zh-CN" b="1" dirty="0">
                <a:solidFill>
                  <a:srgbClr val="18BCC6"/>
                </a:solidFill>
              </a:rPr>
              <a:t>Background:</a:t>
            </a:r>
          </a:p>
          <a:p>
            <a:pPr>
              <a:lnSpc>
                <a:spcPct val="150000"/>
              </a:lnSpc>
            </a:pPr>
            <a:r>
              <a:rPr lang="en-US" altLang="zh-CN" sz="1600" dirty="0"/>
              <a:t>WORM addresses flaws in traditional </a:t>
            </a:r>
            <a:r>
              <a:rPr lang="en-US" altLang="zh-CN" sz="1600" b="1" dirty="0"/>
              <a:t>Storage Protection</a:t>
            </a:r>
            <a:r>
              <a:rPr lang="en-US" altLang="zh-CN" sz="1600" dirty="0"/>
              <a:t>, which could not prevent malicious deletion by admins (via leaked credentials or console operations) or overwriting by repeated invalid backups.</a:t>
            </a:r>
          </a:p>
          <a:p>
            <a:endParaRPr lang="en-US" altLang="zh-CN" sz="1600" dirty="0"/>
          </a:p>
        </p:txBody>
      </p:sp>
    </p:spTree>
    <p:custDataLst>
      <p:tags r:id="rId1"/>
    </p:custDataLst>
    <p:extLst>
      <p:ext uri="{BB962C8B-B14F-4D97-AF65-F5344CB8AC3E}">
        <p14:creationId xmlns:p14="http://schemas.microsoft.com/office/powerpoint/2010/main" val="3056130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A023236-F73D-BB7E-B5EA-89A613F72EA7}"/>
              </a:ext>
            </a:extLst>
          </p:cNvPr>
          <p:cNvSpPr txBox="1"/>
          <p:nvPr/>
        </p:nvSpPr>
        <p:spPr>
          <a:xfrm>
            <a:off x="994063" y="636939"/>
            <a:ext cx="10554089" cy="5912003"/>
          </a:xfrm>
          <a:prstGeom prst="rect">
            <a:avLst/>
          </a:prstGeom>
          <a:noFill/>
        </p:spPr>
        <p:txBody>
          <a:bodyPr wrap="square">
            <a:spAutoFit/>
          </a:bodyPr>
          <a:lstStyle/>
          <a:p>
            <a:pPr>
              <a:lnSpc>
                <a:spcPct val="150000"/>
              </a:lnSpc>
            </a:pPr>
            <a:r>
              <a:rPr lang="en-US" altLang="zh-CN" b="1" dirty="0">
                <a:solidFill>
                  <a:srgbClr val="18BCC6"/>
                </a:solidFill>
              </a:rPr>
              <a:t>Function &amp; Effect</a:t>
            </a:r>
          </a:p>
          <a:p>
            <a:pPr indent="457200">
              <a:lnSpc>
                <a:spcPct val="150000"/>
              </a:lnSpc>
            </a:pPr>
            <a:r>
              <a:rPr lang="en-US" altLang="zh-CN" sz="1600" dirty="0"/>
              <a:t>WORM is provided by </a:t>
            </a:r>
            <a:r>
              <a:rPr lang="en-US" altLang="zh-CN" sz="1600" b="1" dirty="0"/>
              <a:t>VDP (Ransomware Protection Program)</a:t>
            </a:r>
            <a:r>
              <a:rPr lang="en-US" altLang="zh-CN" sz="1600" dirty="0"/>
              <a:t>, loaded automatically with the system kernel.</a:t>
            </a:r>
          </a:p>
          <a:p>
            <a:pPr indent="457200">
              <a:lnSpc>
                <a:spcPct val="150000"/>
              </a:lnSpc>
            </a:pPr>
            <a:r>
              <a:rPr lang="en-US" altLang="zh-CN" sz="1600" dirty="0"/>
              <a:t>Once a WORM retention period is set, backups </a:t>
            </a:r>
            <a:r>
              <a:rPr lang="en-US" altLang="zh-CN" sz="1600" b="1" dirty="0"/>
              <a:t>cannot be deleted by any means</a:t>
            </a:r>
            <a:r>
              <a:rPr lang="en-US" altLang="zh-CN" sz="1600" dirty="0"/>
              <a:t> before expiration, including:</a:t>
            </a:r>
          </a:p>
          <a:p>
            <a:pPr marL="285750" indent="-285750">
              <a:lnSpc>
                <a:spcPct val="150000"/>
              </a:lnSpc>
              <a:buFont typeface="Arial" panose="020B0604020202020204" pitchFamily="34" charset="0"/>
              <a:buChar char="•"/>
            </a:pPr>
            <a:r>
              <a:rPr lang="en-US" altLang="zh-CN" sz="1600" dirty="0"/>
              <a:t>Root user deletion from backend</a:t>
            </a:r>
          </a:p>
          <a:p>
            <a:pPr marL="285750" indent="-285750">
              <a:lnSpc>
                <a:spcPct val="150000"/>
              </a:lnSpc>
              <a:buFont typeface="Arial" panose="020B0604020202020204" pitchFamily="34" charset="0"/>
              <a:buChar char="•"/>
            </a:pPr>
            <a:r>
              <a:rPr lang="en-US" altLang="zh-CN" sz="1600" dirty="0"/>
              <a:t>Admin deletion via web console</a:t>
            </a:r>
          </a:p>
          <a:p>
            <a:pPr marL="285750" indent="-285750">
              <a:lnSpc>
                <a:spcPct val="150000"/>
              </a:lnSpc>
              <a:buFont typeface="Arial" panose="020B0604020202020204" pitchFamily="34" charset="0"/>
              <a:buChar char="•"/>
            </a:pPr>
            <a:r>
              <a:rPr lang="en-US" altLang="zh-CN" sz="1600" dirty="0"/>
              <a:t>Retention policy execution</a:t>
            </a:r>
            <a:endParaRPr lang="en-US" altLang="zh-CN" b="1" dirty="0">
              <a:solidFill>
                <a:srgbClr val="18BCC6"/>
              </a:solidFill>
            </a:endParaRPr>
          </a:p>
          <a:p>
            <a:pPr>
              <a:lnSpc>
                <a:spcPct val="150000"/>
              </a:lnSpc>
            </a:pPr>
            <a:r>
              <a:rPr lang="en-US" altLang="zh-CN" b="1" dirty="0">
                <a:solidFill>
                  <a:srgbClr val="18BCC6"/>
                </a:solidFill>
              </a:rPr>
              <a:t>Working Principle</a:t>
            </a:r>
          </a:p>
          <a:p>
            <a:pPr indent="457200">
              <a:lnSpc>
                <a:spcPct val="150000"/>
              </a:lnSpc>
            </a:pPr>
            <a:r>
              <a:rPr lang="en-US" altLang="zh-CN" dirty="0"/>
              <a:t>When WORM is enabled, VDP marks backups and records an expiration time using an </a:t>
            </a:r>
            <a:r>
              <a:rPr lang="en-US" altLang="zh-CN" b="1" dirty="0"/>
              <a:t>independent internal clock</a:t>
            </a:r>
            <a:r>
              <a:rPr lang="en-US" altLang="zh-CN" dirty="0"/>
              <a:t> (not affected by external/system time changes). VDP monitors system time and adjusts the WORM period accordingly.</a:t>
            </a:r>
          </a:p>
          <a:p>
            <a:pPr indent="457200">
              <a:lnSpc>
                <a:spcPct val="150000"/>
              </a:lnSpc>
            </a:pPr>
            <a:r>
              <a:rPr lang="en-US" altLang="zh-CN" dirty="0"/>
              <a:t>During protection, VDP blocks all deletion or modification. When expired, the WORM mark is removed, allowing normal retention, merging, and manual deletion.</a:t>
            </a:r>
          </a:p>
          <a:p>
            <a:pPr marL="285750" indent="-285750">
              <a:lnSpc>
                <a:spcPct val="150000"/>
              </a:lnSpc>
              <a:buFont typeface="Arial" panose="020B0604020202020204" pitchFamily="34" charset="0"/>
              <a:buChar char="•"/>
            </a:pPr>
            <a:endParaRPr lang="en-US" altLang="zh-CN" sz="1600" dirty="0"/>
          </a:p>
        </p:txBody>
      </p:sp>
      <p:sp>
        <p:nvSpPr>
          <p:cNvPr id="4" name="文本框 3">
            <a:extLst>
              <a:ext uri="{FF2B5EF4-FFF2-40B4-BE49-F238E27FC236}">
                <a16:creationId xmlns:a16="http://schemas.microsoft.com/office/drawing/2014/main" id="{4F4C3F5E-D65C-3781-638C-E20E7767EFEA}"/>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WORM Introduction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矩形 4">
            <a:extLst>
              <a:ext uri="{FF2B5EF4-FFF2-40B4-BE49-F238E27FC236}">
                <a16:creationId xmlns:a16="http://schemas.microsoft.com/office/drawing/2014/main" id="{47DA24B3-2C0A-0038-0918-F3F0336A022D}"/>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extLst>
      <p:ext uri="{BB962C8B-B14F-4D97-AF65-F5344CB8AC3E}">
        <p14:creationId xmlns:p14="http://schemas.microsoft.com/office/powerpoint/2010/main" val="2124177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B7A3B2F-6EA3-FB4B-4856-7715EDE37EA1}"/>
              </a:ext>
            </a:extLst>
          </p:cNvPr>
          <p:cNvSpPr txBox="1"/>
          <p:nvPr/>
        </p:nvSpPr>
        <p:spPr>
          <a:xfrm>
            <a:off x="568135" y="1133069"/>
            <a:ext cx="9767022" cy="3926844"/>
          </a:xfrm>
          <a:prstGeom prst="rect">
            <a:avLst/>
          </a:prstGeom>
          <a:noFill/>
        </p:spPr>
        <p:txBody>
          <a:bodyPr wrap="square">
            <a:spAutoFit/>
          </a:bodyPr>
          <a:lstStyle/>
          <a:p>
            <a:pPr algn="l">
              <a:lnSpc>
                <a:spcPct val="150000"/>
              </a:lnSpc>
              <a:buNone/>
            </a:pPr>
            <a:r>
              <a:rPr lang="en-US" altLang="zh-CN" sz="2000" b="1" dirty="0">
                <a:solidFill>
                  <a:srgbClr val="18BCC6"/>
                </a:solidFill>
                <a:effectLst/>
                <a:latin typeface="+mj-lt"/>
              </a:rPr>
              <a:t>Difference: Ransomware Protection vs. WORM</a:t>
            </a:r>
          </a:p>
          <a:p>
            <a:pPr algn="l">
              <a:lnSpc>
                <a:spcPct val="150000"/>
              </a:lnSpc>
              <a:buNone/>
            </a:pPr>
            <a:r>
              <a:rPr lang="en-US" altLang="zh-CN" sz="1600" b="0" dirty="0">
                <a:solidFill>
                  <a:srgbClr val="000000"/>
                </a:solidFill>
                <a:effectLst/>
              </a:rPr>
              <a:t>Both are powered by VDP.</a:t>
            </a:r>
          </a:p>
          <a:p>
            <a:pPr algn="l">
              <a:lnSpc>
                <a:spcPct val="150000"/>
              </a:lnSpc>
              <a:buFont typeface="Arial" panose="020B0604020202020204" pitchFamily="34" charset="0"/>
              <a:buChar char="•"/>
            </a:pPr>
            <a:r>
              <a:rPr lang="en-US" altLang="zh-CN" sz="1600" b="1" dirty="0">
                <a:solidFill>
                  <a:srgbClr val="000000"/>
                </a:solidFill>
                <a:effectLst/>
              </a:rPr>
              <a:t>Ransomware Protection</a:t>
            </a:r>
            <a:r>
              <a:rPr lang="en-US" altLang="zh-CN" sz="1600" b="0" dirty="0">
                <a:solidFill>
                  <a:srgbClr val="000000"/>
                </a:solidFill>
                <a:effectLst/>
              </a:rPr>
              <a:t>: Prevents backend tampering/deletion but allows admin manual deletion and retention policy cleanup.</a:t>
            </a:r>
          </a:p>
          <a:p>
            <a:pPr algn="l">
              <a:lnSpc>
                <a:spcPct val="150000"/>
              </a:lnSpc>
              <a:buFont typeface="Arial" panose="020B0604020202020204" pitchFamily="34" charset="0"/>
              <a:buChar char="•"/>
            </a:pPr>
            <a:r>
              <a:rPr lang="en-US" altLang="zh-CN" sz="1600" b="1" dirty="0">
                <a:solidFill>
                  <a:srgbClr val="000000"/>
                </a:solidFill>
                <a:effectLst/>
              </a:rPr>
              <a:t>WORM</a:t>
            </a:r>
            <a:r>
              <a:rPr lang="en-US" altLang="zh-CN" sz="1600" b="0" dirty="0">
                <a:solidFill>
                  <a:srgbClr val="000000"/>
                </a:solidFill>
                <a:effectLst/>
              </a:rPr>
              <a:t>: Enhanced protection that </a:t>
            </a:r>
            <a:r>
              <a:rPr lang="en-US" altLang="zh-CN" sz="1600" b="1" dirty="0">
                <a:solidFill>
                  <a:srgbClr val="000000"/>
                </a:solidFill>
                <a:effectLst/>
              </a:rPr>
              <a:t>blocks all deletions</a:t>
            </a:r>
            <a:r>
              <a:rPr lang="en-US" altLang="zh-CN" sz="1600" b="0" dirty="0">
                <a:solidFill>
                  <a:srgbClr val="000000"/>
                </a:solidFill>
                <a:effectLst/>
              </a:rPr>
              <a:t> (including admin operations, policies, and merging) until expiration.</a:t>
            </a:r>
          </a:p>
          <a:p>
            <a:pPr algn="l">
              <a:lnSpc>
                <a:spcPct val="150000"/>
              </a:lnSpc>
              <a:buNone/>
            </a:pPr>
            <a:r>
              <a:rPr lang="en-US" altLang="zh-CN" sz="2000" b="1" dirty="0">
                <a:solidFill>
                  <a:srgbClr val="18BCC6"/>
                </a:solidFill>
                <a:effectLst/>
                <a:latin typeface="+mj-lt"/>
              </a:rPr>
              <a:t>Third-Party &amp; Native WORM</a:t>
            </a:r>
          </a:p>
          <a:p>
            <a:pPr algn="l">
              <a:lnSpc>
                <a:spcPct val="150000"/>
              </a:lnSpc>
              <a:buFont typeface="Arial" panose="020B0604020202020204" pitchFamily="34" charset="0"/>
              <a:buChar char="•"/>
            </a:pPr>
            <a:r>
              <a:rPr lang="en-US" altLang="zh-CN" sz="1600" b="1" dirty="0">
                <a:solidFill>
                  <a:srgbClr val="000000"/>
                </a:solidFill>
                <a:effectLst/>
              </a:rPr>
              <a:t>Cloud Storage</a:t>
            </a:r>
            <a:r>
              <a:rPr lang="en-US" altLang="zh-CN" sz="1600" b="0" dirty="0">
                <a:solidFill>
                  <a:srgbClr val="000000"/>
                </a:solidFill>
                <a:effectLst/>
              </a:rPr>
              <a:t>: Supports integration with cloud object locking (WORM) for object-level immutability.</a:t>
            </a:r>
          </a:p>
          <a:p>
            <a:pPr algn="l">
              <a:lnSpc>
                <a:spcPct val="150000"/>
              </a:lnSpc>
              <a:buFont typeface="Arial" panose="020B0604020202020204" pitchFamily="34" charset="0"/>
              <a:buChar char="•"/>
            </a:pPr>
            <a:r>
              <a:rPr lang="en-US" altLang="zh-CN" sz="1600" b="1" dirty="0">
                <a:solidFill>
                  <a:srgbClr val="000000"/>
                </a:solidFill>
                <a:effectLst/>
              </a:rPr>
              <a:t>Native WORM</a:t>
            </a:r>
            <a:r>
              <a:rPr lang="en-US" altLang="zh-CN" sz="1600" b="0" dirty="0">
                <a:solidFill>
                  <a:srgbClr val="000000"/>
                </a:solidFill>
                <a:effectLst/>
              </a:rPr>
              <a:t>: Implemented via VDP for local storage and devices without built-in WORM.</a:t>
            </a:r>
          </a:p>
        </p:txBody>
      </p:sp>
      <p:sp>
        <p:nvSpPr>
          <p:cNvPr id="7" name="文本框 6">
            <a:extLst>
              <a:ext uri="{FF2B5EF4-FFF2-40B4-BE49-F238E27FC236}">
                <a16:creationId xmlns:a16="http://schemas.microsoft.com/office/drawing/2014/main" id="{1678E518-9C13-0A16-5C3E-2CBF0410A788}"/>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WORM Introduction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7">
            <a:extLst>
              <a:ext uri="{FF2B5EF4-FFF2-40B4-BE49-F238E27FC236}">
                <a16:creationId xmlns:a16="http://schemas.microsoft.com/office/drawing/2014/main" id="{C90D5918-1956-21D5-9D3C-8326CA3DD778}"/>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extLst>
      <p:ext uri="{BB962C8B-B14F-4D97-AF65-F5344CB8AC3E}">
        <p14:creationId xmlns:p14="http://schemas.microsoft.com/office/powerpoint/2010/main" val="4100372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4D31E-A331-B281-1C59-6E0E10779338}"/>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2B0D1F46-E73C-CE3E-6EFF-DEFF9E25A1F0}"/>
              </a:ext>
            </a:extLst>
          </p:cNvPr>
          <p:cNvSpPr txBox="1"/>
          <p:nvPr/>
        </p:nvSpPr>
        <p:spPr>
          <a:xfrm>
            <a:off x="568135" y="242875"/>
            <a:ext cx="11024097"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Usage and Important Considerations of WORM</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9633ECEE-744F-01EE-B689-F16B01DA232F}"/>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文本框 4">
            <a:extLst>
              <a:ext uri="{FF2B5EF4-FFF2-40B4-BE49-F238E27FC236}">
                <a16:creationId xmlns:a16="http://schemas.microsoft.com/office/drawing/2014/main" id="{00B6F060-5457-8EE7-7DC3-C7232EEFF2A9}"/>
              </a:ext>
            </a:extLst>
          </p:cNvPr>
          <p:cNvSpPr txBox="1"/>
          <p:nvPr/>
        </p:nvSpPr>
        <p:spPr>
          <a:xfrm>
            <a:off x="412561" y="1698581"/>
            <a:ext cx="11431552" cy="3245184"/>
          </a:xfrm>
          <a:prstGeom prst="rect">
            <a:avLst/>
          </a:prstGeom>
          <a:noFill/>
        </p:spPr>
        <p:txBody>
          <a:bodyPr wrap="square" rtlCol="0">
            <a:spAutoFit/>
          </a:bodyPr>
          <a:lstStyle/>
          <a:p>
            <a:pPr>
              <a:lnSpc>
                <a:spcPct val="150000"/>
              </a:lnSpc>
            </a:pPr>
            <a:r>
              <a:rPr lang="en-US" altLang="zh-CN" b="1" dirty="0"/>
              <a:t>Configuration Entry &amp; Steps:</a:t>
            </a:r>
            <a:endParaRPr lang="en-US" altLang="zh-CN" dirty="0"/>
          </a:p>
          <a:p>
            <a:pPr marL="342900" indent="-342900">
              <a:lnSpc>
                <a:spcPct val="150000"/>
              </a:lnSpc>
              <a:buFont typeface="+mj-lt"/>
              <a:buAutoNum type="arabicPeriod"/>
            </a:pPr>
            <a:r>
              <a:rPr lang="en-US" altLang="zh-CN" dirty="0"/>
              <a:t>In </a:t>
            </a:r>
            <a:r>
              <a:rPr lang="en-US" altLang="zh-CN" b="1" dirty="0"/>
              <a:t>[Resources] – [Storage Management] – [Backup Storage]</a:t>
            </a:r>
            <a:r>
              <a:rPr lang="en-US" altLang="zh-CN" dirty="0"/>
              <a:t> , click </a:t>
            </a:r>
            <a:r>
              <a:rPr lang="en-US" altLang="zh-CN" b="1" dirty="0"/>
              <a:t>[Add]</a:t>
            </a:r>
            <a:r>
              <a:rPr lang="en-US" altLang="zh-CN" dirty="0"/>
              <a:t> when adding storage, or select an existing storage and click </a:t>
            </a:r>
            <a:r>
              <a:rPr lang="en-US" altLang="zh-CN" b="1" dirty="0"/>
              <a:t>[Modify]</a:t>
            </a:r>
            <a:r>
              <a:rPr lang="en-US" altLang="zh-CN" dirty="0"/>
              <a:t> . Enable </a:t>
            </a:r>
            <a:r>
              <a:rPr lang="en-US" altLang="zh-CN" b="1" dirty="0"/>
              <a:t>[WORM Configuration]</a:t>
            </a:r>
            <a:r>
              <a:rPr lang="en-US" altLang="zh-CN" dirty="0"/>
              <a:t> .</a:t>
            </a:r>
          </a:p>
          <a:p>
            <a:pPr marL="342900" indent="-342900">
              <a:lnSpc>
                <a:spcPct val="150000"/>
              </a:lnSpc>
              <a:buFont typeface="+mj-lt"/>
              <a:buAutoNum type="arabicPeriod"/>
            </a:pPr>
            <a:r>
              <a:rPr lang="en-US" altLang="zh-CN" dirty="0"/>
              <a:t>When creating a job, enable </a:t>
            </a:r>
            <a:r>
              <a:rPr lang="en-US" altLang="zh-CN" b="1" dirty="0"/>
              <a:t>[WORM Protection]</a:t>
            </a:r>
            <a:r>
              <a:rPr lang="en-US" altLang="zh-CN" dirty="0"/>
              <a:t> under </a:t>
            </a:r>
            <a:r>
              <a:rPr lang="en-US" altLang="zh-CN" b="1" dirty="0"/>
              <a:t>[Security Policy]</a:t>
            </a:r>
            <a:r>
              <a:rPr lang="en-US" altLang="zh-CN" dirty="0"/>
              <a:t> . Set the desired WORM retention period.</a:t>
            </a:r>
          </a:p>
          <a:p>
            <a:pPr marL="342900" indent="-342900">
              <a:lnSpc>
                <a:spcPct val="150000"/>
              </a:lnSpc>
              <a:buFont typeface="+mj-lt"/>
              <a:buAutoNum type="arabicPeriod"/>
            </a:pPr>
            <a:r>
              <a:rPr lang="en-US" altLang="zh-CN" dirty="0"/>
              <a:t>In </a:t>
            </a:r>
            <a:r>
              <a:rPr lang="en-US" altLang="zh-CN" b="1" dirty="0"/>
              <a:t>[Backup Data]</a:t>
            </a:r>
            <a:r>
              <a:rPr lang="en-US" altLang="zh-CN" dirty="0"/>
              <a:t> , view backup data details to set or adjust the WORM retention period for specific restore points.</a:t>
            </a:r>
          </a:p>
          <a:p>
            <a:pPr>
              <a:lnSpc>
                <a:spcPct val="150000"/>
              </a:lnSpc>
            </a:pPr>
            <a:endParaRPr lang="en-US" altLang="zh-CN" sz="12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A646C1E7-5DCF-59D9-AAB3-CB8A92DA41B4}"/>
              </a:ext>
            </a:extLst>
          </p:cNvPr>
          <p:cNvSpPr txBox="1"/>
          <p:nvPr/>
        </p:nvSpPr>
        <p:spPr>
          <a:xfrm>
            <a:off x="470161" y="950899"/>
            <a:ext cx="11431552" cy="458908"/>
          </a:xfrm>
          <a:prstGeom prst="rect">
            <a:avLst/>
          </a:prstGeom>
          <a:noFill/>
        </p:spPr>
        <p:txBody>
          <a:bodyPr wrap="square" rtlCol="0">
            <a:spAutoFit/>
          </a:bodyPr>
          <a:lstStyle/>
          <a:p>
            <a:pPr>
              <a:lnSpc>
                <a:spcPct val="150000"/>
              </a:lnSpc>
            </a:pPr>
            <a:r>
              <a:rPr lang="en-US" altLang="zh-CN" dirty="0"/>
              <a:t>All scheduled protection modules, replication, and archival jobs support WORM.</a:t>
            </a:r>
            <a:endParaRPr lang="en-US" altLang="zh-CN" sz="1200"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461665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2BB3707-9B18-4B85-818D-FBF6872D51D6}"/>
              </a:ext>
            </a:extLst>
          </p:cNvPr>
          <p:cNvSpPr txBox="1"/>
          <p:nvPr/>
        </p:nvSpPr>
        <p:spPr>
          <a:xfrm>
            <a:off x="386176" y="330599"/>
            <a:ext cx="11419648" cy="6414385"/>
          </a:xfrm>
          <a:prstGeom prst="rect">
            <a:avLst/>
          </a:prstGeom>
          <a:noFill/>
        </p:spPr>
        <p:txBody>
          <a:bodyPr wrap="square">
            <a:spAutoFit/>
          </a:bodyPr>
          <a:lstStyle/>
          <a:p>
            <a:pPr>
              <a:lnSpc>
                <a:spcPct val="150000"/>
              </a:lnSpc>
            </a:pPr>
            <a:r>
              <a:rPr lang="zh-CN" altLang="en-US" sz="2000" dirty="0">
                <a:solidFill>
                  <a:srgbClr val="18BCC6"/>
                </a:solidFill>
              </a:rPr>
              <a:t>Notes:</a:t>
            </a:r>
          </a:p>
          <a:p>
            <a:pPr marL="342900" indent="-342900">
              <a:lnSpc>
                <a:spcPct val="150000"/>
              </a:lnSpc>
              <a:buFont typeface="+mj-lt"/>
              <a:buAutoNum type="arabicPeriod"/>
            </a:pPr>
            <a:r>
              <a:rPr lang="zh-CN" altLang="en-US" sz="1600" dirty="0"/>
              <a:t>Prerequisite: WORM must be enabled on the storage itself.</a:t>
            </a:r>
          </a:p>
          <a:p>
            <a:pPr marL="342900" indent="-342900">
              <a:lnSpc>
                <a:spcPct val="150000"/>
              </a:lnSpc>
              <a:buFont typeface="+mj-lt"/>
              <a:buAutoNum type="arabicPeriod"/>
            </a:pPr>
            <a:r>
              <a:rPr lang="zh-CN" altLang="en-US" sz="1600" dirty="0"/>
              <a:t>WORM retention period is calculated from the time backup completes. If an incremental restore point is created, the WORM retention period of the associated full backup will be updated to match the latest incremental point's WORM period.</a:t>
            </a:r>
          </a:p>
          <a:p>
            <a:pPr marL="342900" indent="-342900">
              <a:lnSpc>
                <a:spcPct val="150000"/>
              </a:lnSpc>
              <a:buFont typeface="+mj-lt"/>
              <a:buAutoNum type="arabicPeriod"/>
            </a:pPr>
            <a:r>
              <a:rPr lang="zh-CN" altLang="en-US" sz="1600" dirty="0"/>
              <a:t>Once WORM is enabled on storage, it cannot be disabled and the storage cannot be deleted if any backup data within it is still under WORM protection.</a:t>
            </a:r>
          </a:p>
          <a:p>
            <a:pPr marL="342900" indent="-342900">
              <a:lnSpc>
                <a:spcPct val="150000"/>
              </a:lnSpc>
              <a:buFont typeface="+mj-lt"/>
              <a:buAutoNum type="arabicPeriod"/>
            </a:pPr>
            <a:r>
              <a:rPr lang="zh-CN" altLang="en-US" sz="1600" dirty="0"/>
              <a:t>Data under WORM protection is exempt from retention policy enforcement and will not be merged.</a:t>
            </a:r>
          </a:p>
          <a:p>
            <a:pPr marL="342900" indent="-342900">
              <a:lnSpc>
                <a:spcPct val="150000"/>
              </a:lnSpc>
              <a:buFont typeface="+mj-lt"/>
              <a:buAutoNum type="arabicPeriod"/>
            </a:pPr>
            <a:r>
              <a:rPr lang="zh-CN" altLang="en-US" sz="1600" dirty="0"/>
              <a:t>The WORM retention period for backup data can only be extended, not shortened or canceled.</a:t>
            </a:r>
          </a:p>
          <a:p>
            <a:pPr marL="342900" indent="-342900">
              <a:lnSpc>
                <a:spcPct val="150000"/>
              </a:lnSpc>
              <a:buFont typeface="+mj-lt"/>
              <a:buAutoNum type="arabicPeriod"/>
            </a:pPr>
            <a:r>
              <a:rPr lang="zh-CN" altLang="en-US" sz="1600" dirty="0"/>
              <a:t>Perpetual Incremental and WORM are mutually exclusive because perpetual incremental requires merging restore points, which conflicts with WORM immutability.</a:t>
            </a:r>
          </a:p>
          <a:p>
            <a:pPr marL="342900" indent="-342900">
              <a:lnSpc>
                <a:spcPct val="150000"/>
              </a:lnSpc>
              <a:buFont typeface="+mj-lt"/>
              <a:buAutoNum type="arabicPeriod"/>
            </a:pPr>
            <a:r>
              <a:rPr lang="zh-CN" altLang="en-US" sz="1600" dirty="0"/>
              <a:t>For shared storage (e.g., NAS) and SAN storage, WORM protection only prevents local tampering or deletion within the backup system. It cannot prevent destructive actions performed directly on the storage side (e.g., manual deletion, modification, unmounting).</a:t>
            </a:r>
          </a:p>
          <a:p>
            <a:pPr marL="342900" indent="-342900">
              <a:lnSpc>
                <a:spcPct val="150000"/>
              </a:lnSpc>
              <a:buFont typeface="+mj-lt"/>
              <a:buAutoNum type="arabicPeriod"/>
            </a:pPr>
            <a:r>
              <a:rPr lang="zh-CN" altLang="en-US" sz="1600" dirty="0"/>
              <a:t>For customers with strict ransomware protection requirements, it is recommended to deploy a backup appliance using local storage as the backup target.</a:t>
            </a:r>
          </a:p>
          <a:p>
            <a:pPr>
              <a:lnSpc>
                <a:spcPct val="150000"/>
              </a:lnSpc>
            </a:pPr>
            <a:endParaRPr lang="zh-CN" altLang="en-US" dirty="0"/>
          </a:p>
        </p:txBody>
      </p:sp>
    </p:spTree>
    <p:extLst>
      <p:ext uri="{BB962C8B-B14F-4D97-AF65-F5344CB8AC3E}">
        <p14:creationId xmlns:p14="http://schemas.microsoft.com/office/powerpoint/2010/main" val="4286216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C5B3-2930-9013-9152-ECDBC4C3AA4D}"/>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3B7E6F04-DE7A-2D5E-F08E-DD382750B1F8}"/>
              </a:ext>
            </a:extLst>
          </p:cNvPr>
          <p:cNvSpPr txBox="1"/>
          <p:nvPr/>
        </p:nvSpPr>
        <p:spPr>
          <a:xfrm>
            <a:off x="568135" y="242875"/>
            <a:ext cx="6289865" cy="492443"/>
          </a:xfrm>
          <a:prstGeom prst="rect">
            <a:avLst/>
          </a:prstGeom>
          <a:noFill/>
        </p:spPr>
        <p:txBody>
          <a:bodyPr wrap="square" rtlCol="0">
            <a:spAutoFit/>
          </a:bodyPr>
          <a:lstStyle/>
          <a:p>
            <a:pPr lvl="0" algn="l">
              <a:buClrTx/>
              <a:buSzTx/>
              <a:buFontTx/>
            </a:pPr>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Virus Scanning Introduction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980237B1-CE66-2107-6CCD-438065B26EC2}"/>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B22EC718-72AF-F96B-B706-7CB2F7A6FCD0}"/>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EA88C011-D02A-FE6F-CD89-4EC736AC5582}"/>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15" name="文本框 14">
            <a:extLst>
              <a:ext uri="{FF2B5EF4-FFF2-40B4-BE49-F238E27FC236}">
                <a16:creationId xmlns:a16="http://schemas.microsoft.com/office/drawing/2014/main" id="{23438341-AB23-27AA-07A6-18233DA53C3D}"/>
              </a:ext>
            </a:extLst>
          </p:cNvPr>
          <p:cNvSpPr txBox="1"/>
          <p:nvPr/>
        </p:nvSpPr>
        <p:spPr>
          <a:xfrm>
            <a:off x="949036" y="1119329"/>
            <a:ext cx="10293928" cy="4619341"/>
          </a:xfrm>
          <a:prstGeom prst="rect">
            <a:avLst/>
          </a:prstGeom>
          <a:noFill/>
        </p:spPr>
        <p:txBody>
          <a:bodyPr wrap="square">
            <a:spAutoFit/>
          </a:bodyPr>
          <a:lstStyle/>
          <a:p>
            <a:pPr>
              <a:lnSpc>
                <a:spcPct val="150000"/>
              </a:lnSpc>
            </a:pPr>
            <a:r>
              <a:rPr lang="zh-CN" altLang="en-US" dirty="0">
                <a:solidFill>
                  <a:srgbClr val="18BCC6"/>
                </a:solidFill>
              </a:rPr>
              <a:t>Rationale:</a:t>
            </a:r>
          </a:p>
          <a:p>
            <a:pPr>
              <a:lnSpc>
                <a:spcPct val="150000"/>
              </a:lnSpc>
            </a:pPr>
            <a:r>
              <a:rPr lang="zh-CN" altLang="en-US" sz="1600" dirty="0"/>
              <a:t>Backup data may already contain viruses. Restoring from infected backups could lead to secondary infection. To address this, we provide the ability to scan backup data in a </a:t>
            </a:r>
            <a:r>
              <a:rPr lang="en-US" altLang="zh-CN" sz="1600" dirty="0"/>
              <a:t>embedded </a:t>
            </a:r>
            <a:r>
              <a:rPr lang="zh-CN" altLang="en-US" sz="1600" dirty="0"/>
              <a:t>isolated environment and remove virus files during restore.</a:t>
            </a:r>
            <a:endParaRPr lang="en-US" altLang="zh-CN" sz="1600" dirty="0"/>
          </a:p>
          <a:p>
            <a:pPr>
              <a:lnSpc>
                <a:spcPct val="150000"/>
              </a:lnSpc>
            </a:pPr>
            <a:endParaRPr lang="zh-CN" altLang="en-US" sz="1600" dirty="0"/>
          </a:p>
          <a:p>
            <a:pPr>
              <a:lnSpc>
                <a:spcPct val="150000"/>
              </a:lnSpc>
            </a:pPr>
            <a:r>
              <a:rPr lang="zh-CN" altLang="en-US" dirty="0">
                <a:solidFill>
                  <a:srgbClr val="18BCC6"/>
                </a:solidFill>
              </a:rPr>
              <a:t>Supported Modules:</a:t>
            </a:r>
          </a:p>
          <a:p>
            <a:pPr>
              <a:lnSpc>
                <a:spcPct val="150000"/>
              </a:lnSpc>
            </a:pPr>
            <a:r>
              <a:rPr lang="zh-CN" altLang="en-US" sz="1600" dirty="0"/>
              <a:t>All modules that perform server backups (including virtualization, public cloud, and private cloud). Other modules are not supported.</a:t>
            </a:r>
            <a:endParaRPr lang="en-US" altLang="zh-CN" sz="1600" dirty="0"/>
          </a:p>
          <a:p>
            <a:pPr>
              <a:lnSpc>
                <a:spcPct val="150000"/>
              </a:lnSpc>
            </a:pPr>
            <a:endParaRPr lang="zh-CN" altLang="en-US" sz="1600" dirty="0"/>
          </a:p>
          <a:p>
            <a:pPr>
              <a:lnSpc>
                <a:spcPct val="150000"/>
              </a:lnSpc>
            </a:pPr>
            <a:r>
              <a:rPr lang="zh-CN" altLang="en-US" dirty="0">
                <a:solidFill>
                  <a:srgbClr val="18BCC6"/>
                </a:solidFill>
              </a:rPr>
              <a:t>Supported Antivirus Engines:</a:t>
            </a:r>
          </a:p>
          <a:p>
            <a:pPr marL="285750" indent="-285750">
              <a:lnSpc>
                <a:spcPct val="150000"/>
              </a:lnSpc>
              <a:buFont typeface="Arial" panose="020B0604020202020204" pitchFamily="34" charset="0"/>
              <a:buChar char="•"/>
            </a:pPr>
            <a:r>
              <a:rPr lang="zh-CN" altLang="en-US" sz="1600" dirty="0"/>
              <a:t>Open source: </a:t>
            </a:r>
            <a:r>
              <a:rPr lang="zh-CN" altLang="en-US" sz="1600" b="1" dirty="0"/>
              <a:t>ClamAV</a:t>
            </a:r>
          </a:p>
          <a:p>
            <a:pPr marL="285750" indent="-285750">
              <a:lnSpc>
                <a:spcPct val="150000"/>
              </a:lnSpc>
              <a:buFont typeface="Arial" panose="020B0604020202020204" pitchFamily="34" charset="0"/>
              <a:buChar char="•"/>
            </a:pPr>
            <a:r>
              <a:rPr lang="zh-CN" altLang="en-US" sz="1600" dirty="0"/>
              <a:t>Commercial: </a:t>
            </a:r>
            <a:r>
              <a:rPr lang="zh-CN" altLang="en-US" sz="1600" b="1" dirty="0"/>
              <a:t>Kaspersky</a:t>
            </a:r>
          </a:p>
        </p:txBody>
      </p:sp>
    </p:spTree>
    <p:custDataLst>
      <p:tags r:id="rId1"/>
    </p:custDataLst>
    <p:extLst>
      <p:ext uri="{BB962C8B-B14F-4D97-AF65-F5344CB8AC3E}">
        <p14:creationId xmlns:p14="http://schemas.microsoft.com/office/powerpoint/2010/main" val="2491566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8FE16C42-0C19-C159-44E0-34DC18A2A0AD}"/>
              </a:ext>
            </a:extLst>
          </p:cNvPr>
          <p:cNvSpPr txBox="1"/>
          <p:nvPr/>
        </p:nvSpPr>
        <p:spPr>
          <a:xfrm>
            <a:off x="1146390" y="614381"/>
            <a:ext cx="10148405" cy="6091219"/>
          </a:xfrm>
          <a:prstGeom prst="rect">
            <a:avLst/>
          </a:prstGeom>
          <a:noFill/>
        </p:spPr>
        <p:txBody>
          <a:bodyPr wrap="square">
            <a:spAutoFit/>
          </a:bodyPr>
          <a:lstStyle/>
          <a:p>
            <a:pPr>
              <a:lnSpc>
                <a:spcPct val="150000"/>
              </a:lnSpc>
            </a:pPr>
            <a:r>
              <a:rPr lang="zh-CN" altLang="en-US" dirty="0">
                <a:solidFill>
                  <a:srgbClr val="18BCC6"/>
                </a:solidFill>
              </a:rPr>
              <a:t>Mechanism &amp; Effect:</a:t>
            </a:r>
          </a:p>
          <a:p>
            <a:pPr marL="342900" indent="-342900">
              <a:lnSpc>
                <a:spcPct val="150000"/>
              </a:lnSpc>
              <a:buFont typeface="+mj-lt"/>
              <a:buAutoNum type="arabicPeriod"/>
            </a:pPr>
            <a:r>
              <a:rPr lang="zh-CN" altLang="en-US" sz="1600" dirty="0"/>
              <a:t>Backup data is mounted to a temporary host spun up within the </a:t>
            </a:r>
            <a:r>
              <a:rPr lang="en-US" altLang="zh-CN" sz="1600" dirty="0"/>
              <a:t>embedded </a:t>
            </a:r>
            <a:r>
              <a:rPr lang="zh-CN" altLang="en-US" sz="1600" dirty="0"/>
              <a:t>isolated environment (the </a:t>
            </a:r>
            <a:r>
              <a:rPr lang="en-US" altLang="zh-CN" sz="1600" dirty="0"/>
              <a:t>DR Lab </a:t>
            </a:r>
            <a:r>
              <a:rPr lang="zh-CN" altLang="en-US" sz="1600" dirty="0"/>
              <a:t>launches a dedicated host to run the antivirus engine).</a:t>
            </a:r>
          </a:p>
          <a:p>
            <a:pPr marL="342900" indent="-342900">
              <a:lnSpc>
                <a:spcPct val="150000"/>
              </a:lnSpc>
              <a:buFont typeface="+mj-lt"/>
              <a:buAutoNum type="arabicPeriod"/>
            </a:pPr>
            <a:r>
              <a:rPr lang="zh-CN" altLang="en-US" sz="1600" dirty="0"/>
              <a:t>The antivirus engine scans all data and flags detected virus files.</a:t>
            </a:r>
          </a:p>
          <a:p>
            <a:pPr marL="342900" indent="-342900">
              <a:lnSpc>
                <a:spcPct val="150000"/>
              </a:lnSpc>
              <a:buFont typeface="+mj-lt"/>
              <a:buAutoNum type="arabicPeriod"/>
            </a:pPr>
            <a:r>
              <a:rPr lang="zh-CN" altLang="en-US" sz="1600" dirty="0"/>
              <a:t>During restore, virus files can be cleaned before recovery, ensuring a secure restoration.</a:t>
            </a:r>
          </a:p>
          <a:p>
            <a:pPr>
              <a:lnSpc>
                <a:spcPct val="150000"/>
              </a:lnSpc>
            </a:pPr>
            <a:r>
              <a:rPr lang="zh-CN" altLang="en-US" sz="1600" b="1" dirty="0"/>
              <a:t>Note</a:t>
            </a:r>
            <a:r>
              <a:rPr lang="zh-CN" altLang="en-US" sz="1600" dirty="0"/>
              <a:t>: This feature depends on the Disaster Recovery Drill platform. Please ensure CPU VT support is enabled.</a:t>
            </a:r>
            <a:endParaRPr lang="en-US" altLang="zh-CN" sz="1600" dirty="0"/>
          </a:p>
          <a:p>
            <a:pPr>
              <a:lnSpc>
                <a:spcPct val="150000"/>
              </a:lnSpc>
            </a:pPr>
            <a:r>
              <a:rPr lang="en-US" altLang="zh-CN" dirty="0">
                <a:solidFill>
                  <a:srgbClr val="18BCC6"/>
                </a:solidFill>
              </a:rPr>
              <a:t>Features &amp; Benefits:</a:t>
            </a:r>
          </a:p>
          <a:p>
            <a:pPr>
              <a:lnSpc>
                <a:spcPct val="150000"/>
              </a:lnSpc>
            </a:pPr>
            <a:r>
              <a:rPr lang="en-US" altLang="zh-CN" sz="1600" b="1" dirty="0"/>
              <a:t>Isolated scanning environment</a:t>
            </a:r>
            <a:r>
              <a:rPr lang="en-US" altLang="zh-CN" sz="1600" dirty="0"/>
              <a:t> – Viruses cannot execute within the backup system or spread to production networks.</a:t>
            </a:r>
          </a:p>
          <a:p>
            <a:pPr>
              <a:lnSpc>
                <a:spcPct val="150000"/>
              </a:lnSpc>
            </a:pPr>
            <a:r>
              <a:rPr lang="en-US" altLang="zh-CN" sz="1600" b="1" dirty="0"/>
              <a:t>Embedded antivirus engines</a:t>
            </a:r>
            <a:r>
              <a:rPr lang="en-US" altLang="zh-CN" sz="1600" dirty="0"/>
              <a:t> – Ready to use; no additional antivirus infrastructure required from the user.</a:t>
            </a:r>
          </a:p>
          <a:p>
            <a:pPr>
              <a:lnSpc>
                <a:spcPct val="150000"/>
              </a:lnSpc>
            </a:pPr>
            <a:r>
              <a:rPr lang="en-US" altLang="zh-CN" sz="1600" b="1" dirty="0"/>
              <a:t>No data exposure</a:t>
            </a:r>
            <a:r>
              <a:rPr lang="en-US" altLang="zh-CN" sz="1600" dirty="0"/>
              <a:t> – Backup data is never mounted externally, eliminating data leak risks.</a:t>
            </a:r>
          </a:p>
          <a:p>
            <a:pPr>
              <a:lnSpc>
                <a:spcPct val="150000"/>
              </a:lnSpc>
            </a:pPr>
            <a:r>
              <a:rPr lang="en-US" altLang="zh-CN" sz="1600" b="1" dirty="0"/>
              <a:t>Tamper‑proof</a:t>
            </a:r>
            <a:r>
              <a:rPr lang="en-US" altLang="zh-CN" sz="1600" dirty="0"/>
              <a:t> – Data is mounted </a:t>
            </a:r>
            <a:r>
              <a:rPr lang="en-US" altLang="zh-CN" sz="1600" b="1" dirty="0"/>
              <a:t>read‑only</a:t>
            </a:r>
            <a:r>
              <a:rPr lang="en-US" altLang="zh-CN" sz="1600" dirty="0"/>
              <a:t> to the scanning host; backup integrity remains intact.</a:t>
            </a:r>
          </a:p>
          <a:p>
            <a:pPr>
              <a:lnSpc>
                <a:spcPct val="150000"/>
              </a:lnSpc>
            </a:pPr>
            <a:r>
              <a:rPr lang="en-US" altLang="zh-CN" sz="1600" b="1" dirty="0"/>
              <a:t>Fully automated</a:t>
            </a:r>
            <a:r>
              <a:rPr lang="en-US" altLang="zh-CN" sz="1600" dirty="0"/>
              <a:t> – Scanning and flagging occur without manual intervention.</a:t>
            </a:r>
          </a:p>
          <a:p>
            <a:pPr>
              <a:lnSpc>
                <a:spcPct val="150000"/>
              </a:lnSpc>
            </a:pPr>
            <a:endParaRPr lang="zh-CN" altLang="en-US" sz="1800" dirty="0"/>
          </a:p>
        </p:txBody>
      </p:sp>
    </p:spTree>
    <p:extLst>
      <p:ext uri="{BB962C8B-B14F-4D97-AF65-F5344CB8AC3E}">
        <p14:creationId xmlns:p14="http://schemas.microsoft.com/office/powerpoint/2010/main" val="1633960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2328B073-A70D-96D9-732F-A43124EA749C}"/>
              </a:ext>
            </a:extLst>
          </p:cNvPr>
          <p:cNvSpPr/>
          <p:nvPr/>
        </p:nvSpPr>
        <p:spPr>
          <a:xfrm>
            <a:off x="4686004" y="1157521"/>
            <a:ext cx="3251200"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18BCC6"/>
                </a:solidFill>
                <a:latin typeface="微软雅黑" panose="020B0503020204020204" pitchFamily="34" charset="-122"/>
                <a:ea typeface="微软雅黑" panose="020B0503020204020204" pitchFamily="34" charset="-122"/>
              </a:rPr>
              <a:t>Restore / Takeover Jobs</a:t>
            </a:r>
            <a:endParaRPr lang="zh-CN" altLang="en-US" sz="1600" b="1" dirty="0">
              <a:solidFill>
                <a:srgbClr val="18BCC6"/>
              </a:solidFill>
              <a:latin typeface="微软雅黑" panose="020B0503020204020204" pitchFamily="34" charset="-122"/>
              <a:ea typeface="微软雅黑" panose="020B0503020204020204" pitchFamily="34" charset="-122"/>
            </a:endParaRPr>
          </a:p>
        </p:txBody>
      </p:sp>
      <p:sp>
        <p:nvSpPr>
          <p:cNvPr id="16" name="矩形: 圆角 15">
            <a:extLst>
              <a:ext uri="{FF2B5EF4-FFF2-40B4-BE49-F238E27FC236}">
                <a16:creationId xmlns:a16="http://schemas.microsoft.com/office/drawing/2014/main" id="{ECDCD883-8031-903F-8C11-A97EA1F0B9F4}"/>
              </a:ext>
            </a:extLst>
          </p:cNvPr>
          <p:cNvSpPr/>
          <p:nvPr/>
        </p:nvSpPr>
        <p:spPr>
          <a:xfrm>
            <a:off x="8630489" y="1157522"/>
            <a:ext cx="3251200"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18BCC6"/>
                </a:solidFill>
                <a:latin typeface="微软雅黑" panose="020B0503020204020204" pitchFamily="34" charset="-122"/>
                <a:ea typeface="微软雅黑" panose="020B0503020204020204" pitchFamily="34" charset="-122"/>
              </a:rPr>
              <a:t>Verification</a:t>
            </a:r>
            <a:endParaRPr lang="zh-CN" altLang="en-US" sz="1600" b="1" dirty="0">
              <a:solidFill>
                <a:srgbClr val="18BCC6"/>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21D86392-0556-FA9D-A7A6-E3B1D62C01BD}"/>
              </a:ext>
            </a:extLst>
          </p:cNvPr>
          <p:cNvSpPr txBox="1"/>
          <p:nvPr/>
        </p:nvSpPr>
        <p:spPr>
          <a:xfrm>
            <a:off x="4601233" y="1813811"/>
            <a:ext cx="3744203" cy="4524315"/>
          </a:xfrm>
          <a:prstGeom prst="rect">
            <a:avLst/>
          </a:prstGeom>
          <a:noFill/>
        </p:spPr>
        <p:txBody>
          <a:bodyPr wrap="square">
            <a:spAutoFit/>
          </a:bodyPr>
          <a:lstStyle/>
          <a:p>
            <a:pPr marL="342900" indent="-342900">
              <a:buFont typeface="+mj-lt"/>
              <a:buAutoNum type="arabicPeriod"/>
            </a:pPr>
            <a:r>
              <a:rPr lang="en-US" altLang="zh-CN" sz="1600" dirty="0"/>
              <a:t>In the restore job [</a:t>
            </a:r>
            <a:r>
              <a:rPr lang="zh-CN" altLang="en-US" sz="1600" dirty="0"/>
              <a:t>Security </a:t>
            </a:r>
            <a:r>
              <a:rPr lang="en-US" altLang="zh-CN" sz="1600" dirty="0"/>
              <a:t>Strategy] , choose how to handle restore points of different statuses: Not scanned / Clean / Infected.</a:t>
            </a:r>
          </a:p>
          <a:p>
            <a:pPr marL="342900" indent="-342900">
              <a:buFont typeface="+mj-lt"/>
              <a:buAutoNum type="arabicPeriod"/>
            </a:pPr>
            <a:r>
              <a:rPr lang="en-US" altLang="zh-CN" sz="1600" dirty="0"/>
              <a:t>Choose action: Restore directly or Perform scan.</a:t>
            </a:r>
          </a:p>
          <a:p>
            <a:pPr marL="342900" indent="-342900">
              <a:buFont typeface="+mj-lt"/>
              <a:buAutoNum type="arabicPeriod"/>
            </a:pPr>
            <a:r>
              <a:rPr lang="en-US" altLang="zh-CN" sz="1600" dirty="0"/>
              <a:t>When scanning is selected, configure handling policy:</a:t>
            </a:r>
          </a:p>
          <a:p>
            <a:pPr marL="800100" lvl="1" indent="-342900">
              <a:buFont typeface="Arial" panose="020B0604020202020204" pitchFamily="34" charset="0"/>
              <a:buChar char="•"/>
            </a:pPr>
            <a:r>
              <a:rPr lang="en-US" altLang="zh-CN" sz="1600" dirty="0"/>
              <a:t>Action on scan failure/virus detection: Abort restore / Restore after disinfection / Restore to isolated network.</a:t>
            </a:r>
          </a:p>
          <a:p>
            <a:pPr marL="342900" indent="-342900">
              <a:buFont typeface="+mj-lt"/>
              <a:buAutoNum type="arabicPeriod"/>
            </a:pPr>
            <a:r>
              <a:rPr lang="en-US" altLang="zh-CN" sz="1600" dirty="0"/>
              <a:t>Set Scan Threads – Number of parallel scanning threads.</a:t>
            </a:r>
          </a:p>
          <a:p>
            <a:pPr marL="342900" indent="-342900">
              <a:buFont typeface="+mj-lt"/>
              <a:buAutoNum type="arabicPeriod"/>
            </a:pPr>
            <a:r>
              <a:rPr lang="en-US" altLang="zh-CN" sz="1600" dirty="0"/>
              <a:t>Set Scan Scope – Same configuration options as backup jobs.</a:t>
            </a:r>
          </a:p>
        </p:txBody>
      </p:sp>
      <p:sp>
        <p:nvSpPr>
          <p:cNvPr id="2" name="文本框 1">
            <a:extLst>
              <a:ext uri="{FF2B5EF4-FFF2-40B4-BE49-F238E27FC236}">
                <a16:creationId xmlns:a16="http://schemas.microsoft.com/office/drawing/2014/main" id="{D38F4580-A080-D94E-CB15-4D356AA1EBB6}"/>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Using the Virus Scan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2">
            <a:extLst>
              <a:ext uri="{FF2B5EF4-FFF2-40B4-BE49-F238E27FC236}">
                <a16:creationId xmlns:a16="http://schemas.microsoft.com/office/drawing/2014/main" id="{E28A25CA-A940-917E-3738-A591C3931100}"/>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文本框 3">
            <a:extLst>
              <a:ext uri="{FF2B5EF4-FFF2-40B4-BE49-F238E27FC236}">
                <a16:creationId xmlns:a16="http://schemas.microsoft.com/office/drawing/2014/main" id="{04BEF7FE-CF9B-E889-CB74-2AE733A00FAC}"/>
              </a:ext>
            </a:extLst>
          </p:cNvPr>
          <p:cNvSpPr txBox="1"/>
          <p:nvPr/>
        </p:nvSpPr>
        <p:spPr>
          <a:xfrm>
            <a:off x="8383987" y="1859340"/>
            <a:ext cx="3744203" cy="1569660"/>
          </a:xfrm>
          <a:prstGeom prst="rect">
            <a:avLst/>
          </a:prstGeom>
          <a:noFill/>
        </p:spPr>
        <p:txBody>
          <a:bodyPr wrap="square">
            <a:spAutoFit/>
          </a:bodyPr>
          <a:lstStyle/>
          <a:p>
            <a:pPr marL="342900" indent="-342900">
              <a:buFont typeface="+mj-lt"/>
              <a:buAutoNum type="arabicPeriod"/>
            </a:pPr>
            <a:r>
              <a:rPr lang="en-US" altLang="zh-CN" sz="1600" dirty="0"/>
              <a:t>In the verification job </a:t>
            </a:r>
            <a:r>
              <a:rPr lang="en-US" altLang="zh-CN" sz="1600" b="1" dirty="0"/>
              <a:t>[Verification Configuration]</a:t>
            </a:r>
            <a:r>
              <a:rPr lang="en-US" altLang="zh-CN" sz="1600" dirty="0"/>
              <a:t> , enable </a:t>
            </a:r>
            <a:r>
              <a:rPr lang="en-US" altLang="zh-CN" sz="1600" b="1" dirty="0"/>
              <a:t>[Virus Scan]</a:t>
            </a:r>
            <a:r>
              <a:rPr lang="en-US" altLang="zh-CN" sz="1600" dirty="0"/>
              <a:t> .</a:t>
            </a:r>
          </a:p>
          <a:p>
            <a:pPr marL="342900" indent="-342900">
              <a:buFont typeface="+mj-lt"/>
              <a:buAutoNum type="arabicPeriod"/>
            </a:pPr>
            <a:r>
              <a:rPr lang="en-US" altLang="zh-CN" sz="1600" dirty="0"/>
              <a:t>All other configuration options are </a:t>
            </a:r>
            <a:r>
              <a:rPr lang="en-US" altLang="zh-CN" sz="1600" b="1" dirty="0"/>
              <a:t>identical to backup jobs</a:t>
            </a:r>
            <a:r>
              <a:rPr lang="en-US" altLang="zh-CN" sz="1600" dirty="0"/>
              <a:t>.</a:t>
            </a:r>
          </a:p>
        </p:txBody>
      </p:sp>
      <p:sp>
        <p:nvSpPr>
          <p:cNvPr id="12" name="矩形: 圆角 11">
            <a:extLst>
              <a:ext uri="{FF2B5EF4-FFF2-40B4-BE49-F238E27FC236}">
                <a16:creationId xmlns:a16="http://schemas.microsoft.com/office/drawing/2014/main" id="{CBE61136-9985-3B20-083B-FADDBAD99DA7}"/>
              </a:ext>
            </a:extLst>
          </p:cNvPr>
          <p:cNvSpPr/>
          <p:nvPr/>
        </p:nvSpPr>
        <p:spPr>
          <a:xfrm>
            <a:off x="741519" y="1168900"/>
            <a:ext cx="3251200" cy="480061"/>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18BCC6"/>
                </a:solidFill>
                <a:latin typeface="微软雅黑" panose="020B0503020204020204" pitchFamily="34" charset="-122"/>
                <a:ea typeface="微软雅黑" panose="020B0503020204020204" pitchFamily="34" charset="-122"/>
              </a:rPr>
              <a:t>Backup Jobs</a:t>
            </a:r>
            <a:endParaRPr lang="zh-CN" altLang="en-US" sz="1600" b="1" dirty="0">
              <a:solidFill>
                <a:srgbClr val="18BCC6"/>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C8E31662-3941-74E5-B980-6602A97A4F91}"/>
              </a:ext>
            </a:extLst>
          </p:cNvPr>
          <p:cNvSpPr txBox="1"/>
          <p:nvPr/>
        </p:nvSpPr>
        <p:spPr>
          <a:xfrm>
            <a:off x="282888" y="1805182"/>
            <a:ext cx="4168462" cy="4524315"/>
          </a:xfrm>
          <a:prstGeom prst="rect">
            <a:avLst/>
          </a:prstGeom>
          <a:noFill/>
        </p:spPr>
        <p:txBody>
          <a:bodyPr wrap="square">
            <a:spAutoFit/>
          </a:bodyPr>
          <a:lstStyle/>
          <a:p>
            <a:pPr marL="342900" indent="-342900">
              <a:buFont typeface="+mj-lt"/>
              <a:buAutoNum type="arabicPeriod"/>
            </a:pPr>
            <a:r>
              <a:rPr lang="zh-CN" altLang="en-US" sz="1600" dirty="0">
                <a:solidFill>
                  <a:srgbClr val="18BCC6"/>
                </a:solidFill>
              </a:rPr>
              <a:t>In the backup job</a:t>
            </a:r>
            <a:r>
              <a:rPr lang="zh-CN" altLang="en-US" sz="1600" dirty="0"/>
              <a:t> [Security </a:t>
            </a:r>
            <a:r>
              <a:rPr lang="en-US" altLang="zh-CN" sz="1600" dirty="0"/>
              <a:t>Strategy</a:t>
            </a:r>
            <a:r>
              <a:rPr lang="zh-CN" altLang="en-US" sz="1600" dirty="0"/>
              <a:t>] , enable [Virus Scan] .</a:t>
            </a:r>
          </a:p>
          <a:p>
            <a:pPr marL="342900" indent="-342900">
              <a:buFont typeface="+mj-lt"/>
              <a:buAutoNum type="arabicPeriod"/>
            </a:pPr>
            <a:r>
              <a:rPr lang="zh-CN" altLang="en-US" sz="1600" dirty="0">
                <a:solidFill>
                  <a:srgbClr val="18BCC6"/>
                </a:solidFill>
              </a:rPr>
              <a:t>Configure Scan Policy:</a:t>
            </a:r>
          </a:p>
          <a:p>
            <a:pPr marL="285750" indent="-285750">
              <a:buFont typeface="Arial" panose="020B0604020202020204" pitchFamily="34" charset="0"/>
              <a:buChar char="•"/>
            </a:pPr>
            <a:r>
              <a:rPr lang="zh-CN" altLang="en-US" sz="1600" dirty="0"/>
              <a:t>Default: Scan the latest restore point only.</a:t>
            </a:r>
          </a:p>
          <a:p>
            <a:pPr marL="285750" indent="-285750">
              <a:buFont typeface="Arial" panose="020B0604020202020204" pitchFamily="34" charset="0"/>
              <a:buChar char="•"/>
            </a:pPr>
            <a:r>
              <a:rPr lang="zh-CN" altLang="en-US" sz="1600" dirty="0"/>
              <a:t>Optionally enable [Scan all unscanned restore points] . When enabled, set the maximum number of restore points to scan concurrently.</a:t>
            </a:r>
          </a:p>
          <a:p>
            <a:pPr marL="342900" indent="-342900">
              <a:buFont typeface="+mj-lt"/>
              <a:buAutoNum type="arabicPeriod" startAt="3"/>
            </a:pPr>
            <a:r>
              <a:rPr lang="zh-CN" altLang="en-US" sz="1600" dirty="0">
                <a:solidFill>
                  <a:srgbClr val="18BCC6"/>
                </a:solidFill>
              </a:rPr>
              <a:t>Set Scan Threads </a:t>
            </a:r>
            <a:r>
              <a:rPr lang="zh-CN" altLang="en-US" sz="1600" dirty="0"/>
              <a:t>– Number of parallel scanning threads.</a:t>
            </a:r>
          </a:p>
          <a:p>
            <a:pPr marL="342900" indent="-342900">
              <a:buFont typeface="+mj-lt"/>
              <a:buAutoNum type="arabicPeriod" startAt="3"/>
            </a:pPr>
            <a:r>
              <a:rPr lang="zh-CN" altLang="en-US" sz="1600" dirty="0">
                <a:solidFill>
                  <a:srgbClr val="18BCC6"/>
                </a:solidFill>
              </a:rPr>
              <a:t>Set Scan Scope:</a:t>
            </a:r>
          </a:p>
          <a:p>
            <a:pPr marL="285750" indent="-285750">
              <a:buFont typeface="Arial" panose="020B0604020202020204" pitchFamily="34" charset="0"/>
              <a:buChar char="•"/>
            </a:pPr>
            <a:r>
              <a:rPr lang="zh-CN" altLang="en-US" sz="1600" dirty="0"/>
              <a:t>Full disk scan available.</a:t>
            </a:r>
          </a:p>
          <a:p>
            <a:pPr marL="285750" indent="-285750">
              <a:buFont typeface="Arial" panose="020B0604020202020204" pitchFamily="34" charset="0"/>
              <a:buChar char="•"/>
            </a:pPr>
            <a:r>
              <a:rPr lang="zh-CN" altLang="en-US" sz="1600" dirty="0"/>
              <a:t>Specify scan paths – Scan only selected directories/files.</a:t>
            </a:r>
          </a:p>
          <a:p>
            <a:pPr marL="285750" indent="-285750">
              <a:buFont typeface="Arial" panose="020B0604020202020204" pitchFamily="34" charset="0"/>
              <a:buChar char="•"/>
            </a:pPr>
            <a:r>
              <a:rPr lang="zh-CN" altLang="en-US" sz="1600" dirty="0"/>
              <a:t>Exclude scan paths – Skip specified directories/files. Exclusions take priority over inclusions.</a:t>
            </a:r>
          </a:p>
        </p:txBody>
      </p:sp>
    </p:spTree>
    <p:extLst>
      <p:ext uri="{BB962C8B-B14F-4D97-AF65-F5344CB8AC3E}">
        <p14:creationId xmlns:p14="http://schemas.microsoft.com/office/powerpoint/2010/main" val="3770703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568135" y="242875"/>
            <a:ext cx="4715383" cy="491490"/>
          </a:xfrm>
          <a:prstGeom prst="rect">
            <a:avLst/>
          </a:prstGeom>
          <a:noFill/>
        </p:spPr>
        <p:txBody>
          <a:bodyPr wrap="square" rtlCol="0">
            <a:spAutoFit/>
          </a:bodyPr>
          <a:lstStyle/>
          <a:p>
            <a:pPr lvl="0" algn="l">
              <a:buClrTx/>
              <a:buSzTx/>
              <a:buFontTx/>
            </a:pPr>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System</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a:extLst>
              <a:ext uri="{FF2B5EF4-FFF2-40B4-BE49-F238E27FC236}">
                <a16:creationId xmlns:a16="http://schemas.microsoft.com/office/drawing/2014/main" id="{7BE395E2-94A4-6489-56E9-6A5995ACA3B8}"/>
              </a:ext>
            </a:extLst>
          </p:cNvPr>
          <p:cNvSpPr txBox="1"/>
          <p:nvPr/>
        </p:nvSpPr>
        <p:spPr>
          <a:xfrm>
            <a:off x="869762" y="850529"/>
            <a:ext cx="9834682" cy="2224776"/>
          </a:xfrm>
          <a:prstGeom prst="rect">
            <a:avLst/>
          </a:prstGeom>
          <a:noFill/>
        </p:spPr>
        <p:txBody>
          <a:bodyPr wrap="square" rtlCol="0">
            <a:spAutoFit/>
          </a:bodyPr>
          <a:lstStyle/>
          <a:p>
            <a:pPr>
              <a:lnSpc>
                <a:spcPct val="150000"/>
              </a:lnSpc>
            </a:pPr>
            <a:r>
              <a:rPr lang="en-US" altLang="zh-CN" sz="2400" b="1" dirty="0">
                <a:solidFill>
                  <a:srgbClr val="18BCC6"/>
                </a:solidFill>
                <a:latin typeface="微软雅黑" panose="020B0503020204020204" pitchFamily="34" charset="-122"/>
                <a:ea typeface="微软雅黑" panose="020B0503020204020204" pitchFamily="34" charset="-122"/>
              </a:rPr>
              <a:t>What changes have we made?</a:t>
            </a:r>
          </a:p>
          <a:p>
            <a:pPr>
              <a:lnSpc>
                <a:spcPct val="200000"/>
              </a:lnSpc>
            </a:pPr>
            <a:r>
              <a:rPr lang="en-US" altLang="zh-CN" dirty="0"/>
              <a:t>1</a:t>
            </a:r>
            <a:r>
              <a:rPr lang="zh-CN" altLang="en-US" dirty="0"/>
              <a:t>、</a:t>
            </a:r>
            <a:r>
              <a:rPr lang="en-US" altLang="zh-CN" b="1" dirty="0"/>
              <a:t>Single ISO</a:t>
            </a:r>
            <a:r>
              <a:rPr lang="en-US" altLang="zh-CN" dirty="0"/>
              <a:t> – Server and Node now share one image. Select type at boot.</a:t>
            </a:r>
            <a:endParaRPr lang="en-US" altLang="zh-CN" sz="1400" dirty="0">
              <a:latin typeface="微软雅黑" panose="020B0503020204020204" pitchFamily="34" charset="-122"/>
              <a:ea typeface="微软雅黑" panose="020B0503020204020204" pitchFamily="34" charset="-122"/>
            </a:endParaRPr>
          </a:p>
          <a:p>
            <a:pPr>
              <a:lnSpc>
                <a:spcPct val="200000"/>
              </a:lnSpc>
            </a:pPr>
            <a:r>
              <a:rPr lang="en-US" altLang="zh-CN" dirty="0"/>
              <a:t>2</a:t>
            </a:r>
            <a:r>
              <a:rPr lang="zh-CN" altLang="en-US" dirty="0"/>
              <a:t>、</a:t>
            </a:r>
            <a:r>
              <a:rPr lang="en-US" altLang="zh-CN" b="1" dirty="0"/>
              <a:t>Local Node DB</a:t>
            </a:r>
            <a:r>
              <a:rPr lang="en-US" altLang="zh-CN" dirty="0"/>
              <a:t> – </a:t>
            </a:r>
            <a:r>
              <a:rPr lang="en-US" altLang="zh-CN" b="1" dirty="0"/>
              <a:t>Supports cluster failover with sub-to-master promotion.</a:t>
            </a:r>
          </a:p>
          <a:p>
            <a:pPr>
              <a:lnSpc>
                <a:spcPct val="200000"/>
              </a:lnSpc>
            </a:pPr>
            <a:r>
              <a:rPr lang="en-US" altLang="zh-CN" dirty="0"/>
              <a:t>3</a:t>
            </a:r>
            <a:r>
              <a:rPr lang="zh-CN" altLang="en-US" dirty="0"/>
              <a:t>、</a:t>
            </a:r>
            <a:r>
              <a:rPr lang="en-US" altLang="zh-CN" dirty="0"/>
              <a:t>Add nodes directly from Server UI; no manual commands required.</a:t>
            </a:r>
            <a:endPar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4">
            <a:extLst>
              <a:ext uri="{FF2B5EF4-FFF2-40B4-BE49-F238E27FC236}">
                <a16:creationId xmlns:a16="http://schemas.microsoft.com/office/drawing/2014/main" id="{4A10A6BD-F7F9-E3F5-CDDC-77F4217989E8}"/>
              </a:ext>
            </a:extLst>
          </p:cNvPr>
          <p:cNvPicPr>
            <a:picLocks noChangeAspect="1"/>
          </p:cNvPicPr>
          <p:nvPr>
            <p:custDataLst>
              <p:tags r:id="rId2"/>
            </p:custDataLst>
          </p:nvPr>
        </p:nvPicPr>
        <p:blipFill>
          <a:blip r:embed="rId5"/>
          <a:srcRect t="28638"/>
          <a:stretch>
            <a:fillRect/>
          </a:stretch>
        </p:blipFill>
        <p:spPr>
          <a:xfrm>
            <a:off x="1561302" y="3315335"/>
            <a:ext cx="7054850" cy="2964981"/>
          </a:xfrm>
          <a:prstGeom prst="rect">
            <a:avLst/>
          </a:prstGeom>
          <a:noFill/>
          <a:ln>
            <a:noFill/>
          </a:ln>
          <a:effectLst>
            <a:outerShdw blurRad="317500" algn="ctr" rotWithShape="0">
              <a:schemeClr val="bg1">
                <a:lumMod val="50000"/>
                <a:alpha val="40000"/>
              </a:schemeClr>
            </a:outerShdw>
          </a:effectLst>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44B616F5-6FCF-3CBA-61EF-09F8EC85BE5B}"/>
              </a:ext>
            </a:extLst>
          </p:cNvPr>
          <p:cNvSpPr txBox="1"/>
          <p:nvPr/>
        </p:nvSpPr>
        <p:spPr>
          <a:xfrm>
            <a:off x="1839191" y="1704028"/>
            <a:ext cx="7779326" cy="2467342"/>
          </a:xfrm>
          <a:prstGeom prst="rect">
            <a:avLst/>
          </a:prstGeom>
          <a:noFill/>
        </p:spPr>
        <p:txBody>
          <a:bodyPr wrap="square">
            <a:spAutoFit/>
          </a:bodyPr>
          <a:lstStyle/>
          <a:p>
            <a:pPr algn="l">
              <a:spcBef>
                <a:spcPts val="1200"/>
              </a:spcBef>
              <a:spcAft>
                <a:spcPts val="1200"/>
              </a:spcAft>
              <a:buFont typeface="Arial" panose="020B0604020202020204" pitchFamily="34" charset="0"/>
              <a:buChar char="•"/>
            </a:pPr>
            <a:r>
              <a:rPr lang="en-US" altLang="zh-CN" b="0" i="0" dirty="0">
                <a:solidFill>
                  <a:srgbClr val="0F1115"/>
                </a:solidFill>
                <a:effectLst/>
                <a:latin typeface="quote-cjk-patch"/>
              </a:rPr>
              <a:t>Restore points where viruses are detected will be </a:t>
            </a:r>
            <a:r>
              <a:rPr lang="en-US" altLang="zh-CN" b="1" i="0" dirty="0">
                <a:solidFill>
                  <a:srgbClr val="0F1115"/>
                </a:solidFill>
                <a:effectLst/>
                <a:latin typeface="quote-cjk-patch"/>
              </a:rPr>
              <a:t>marked</a:t>
            </a:r>
            <a:r>
              <a:rPr lang="en-US" altLang="zh-CN" b="0" i="0" dirty="0">
                <a:solidFill>
                  <a:srgbClr val="0F1115"/>
                </a:solidFill>
                <a:effectLst/>
                <a:latin typeface="quote-cjk-patch"/>
              </a:rPr>
              <a:t>. Details can be viewed in </a:t>
            </a:r>
            <a:r>
              <a:rPr lang="en-US" altLang="zh-CN" b="1" i="0" dirty="0">
                <a:solidFill>
                  <a:srgbClr val="0F1115"/>
                </a:solidFill>
                <a:effectLst/>
                <a:latin typeface="quote-cjk-patch"/>
              </a:rPr>
              <a:t>[Backup Data </a:t>
            </a:r>
            <a:r>
              <a:rPr lang="en-US" altLang="zh-CN" b="1" i="0" dirty="0" err="1">
                <a:solidFill>
                  <a:srgbClr val="0F1115"/>
                </a:solidFill>
                <a:effectLst/>
                <a:latin typeface="quote-cjk-patch"/>
              </a:rPr>
              <a:t>Mgmt</a:t>
            </a:r>
            <a:r>
              <a:rPr lang="en-US" altLang="zh-CN" b="1" i="0" dirty="0">
                <a:solidFill>
                  <a:srgbClr val="0F1115"/>
                </a:solidFill>
                <a:effectLst/>
                <a:latin typeface="quote-cjk-patch"/>
              </a:rPr>
              <a:t>] – [Restore Point Details]</a:t>
            </a:r>
            <a:r>
              <a:rPr lang="en-US" altLang="zh-CN" b="0" i="0" dirty="0">
                <a:solidFill>
                  <a:srgbClr val="0F1115"/>
                </a:solidFill>
                <a:effectLst/>
                <a:latin typeface="quote-cjk-patch"/>
              </a:rPr>
              <a:t> . The number of detected virus files is also recorded in the job log.</a:t>
            </a:r>
          </a:p>
          <a:p>
            <a:pPr algn="l">
              <a:spcBef>
                <a:spcPts val="450"/>
              </a:spcBef>
              <a:spcAft>
                <a:spcPts val="1200"/>
              </a:spcAft>
              <a:buFont typeface="Arial" panose="020B0604020202020204" pitchFamily="34" charset="0"/>
              <a:buChar char="•"/>
            </a:pPr>
            <a:r>
              <a:rPr lang="en-US" altLang="zh-CN" b="0" i="0" dirty="0">
                <a:solidFill>
                  <a:srgbClr val="0F1115"/>
                </a:solidFill>
                <a:effectLst/>
                <a:latin typeface="quote-cjk-patch"/>
              </a:rPr>
              <a:t>Virus definitions can be updated in </a:t>
            </a:r>
            <a:r>
              <a:rPr lang="en-US" altLang="zh-CN" b="1" i="0" dirty="0">
                <a:solidFill>
                  <a:srgbClr val="0F1115"/>
                </a:solidFill>
                <a:effectLst/>
                <a:latin typeface="quote-cjk-patch"/>
              </a:rPr>
              <a:t>[Resource </a:t>
            </a:r>
            <a:r>
              <a:rPr lang="en-US" altLang="zh-CN" b="1" i="0" dirty="0" err="1">
                <a:solidFill>
                  <a:srgbClr val="0F1115"/>
                </a:solidFill>
                <a:effectLst/>
                <a:latin typeface="quote-cjk-patch"/>
              </a:rPr>
              <a:t>Mgmt</a:t>
            </a:r>
            <a:r>
              <a:rPr lang="en-US" altLang="zh-CN" b="1" i="0" dirty="0">
                <a:solidFill>
                  <a:srgbClr val="0F1115"/>
                </a:solidFill>
                <a:effectLst/>
                <a:latin typeface="quote-cjk-patch"/>
              </a:rPr>
              <a:t>] – [Infrastructure] – [Virus DB </a:t>
            </a:r>
            <a:r>
              <a:rPr lang="en-US" altLang="zh-CN" b="1" i="0" dirty="0" err="1">
                <a:solidFill>
                  <a:srgbClr val="0F1115"/>
                </a:solidFill>
                <a:effectLst/>
                <a:latin typeface="quote-cjk-patch"/>
              </a:rPr>
              <a:t>Mgmt</a:t>
            </a:r>
            <a:r>
              <a:rPr lang="en-US" altLang="zh-CN" b="1" i="0" dirty="0">
                <a:solidFill>
                  <a:srgbClr val="0F1115"/>
                </a:solidFill>
                <a:effectLst/>
                <a:latin typeface="quote-cjk-patch"/>
              </a:rPr>
              <a:t>]</a:t>
            </a:r>
            <a:r>
              <a:rPr lang="en-US" altLang="zh-CN" b="0" i="0" dirty="0">
                <a:solidFill>
                  <a:srgbClr val="0F1115"/>
                </a:solidFill>
                <a:effectLst/>
                <a:latin typeface="quote-cjk-patch"/>
              </a:rPr>
              <a:t> .</a:t>
            </a:r>
          </a:p>
          <a:p>
            <a:pPr algn="l">
              <a:spcBef>
                <a:spcPts val="450"/>
              </a:spcBef>
              <a:spcAft>
                <a:spcPts val="1200"/>
              </a:spcAft>
              <a:buFont typeface="Arial" panose="020B0604020202020204" pitchFamily="34" charset="0"/>
              <a:buChar char="•"/>
            </a:pPr>
            <a:r>
              <a:rPr lang="en-US" altLang="zh-CN" b="0" i="0" dirty="0">
                <a:solidFill>
                  <a:srgbClr val="0F1115"/>
                </a:solidFill>
                <a:effectLst/>
                <a:latin typeface="quote-cjk-patch"/>
              </a:rPr>
              <a:t>The compute resources allocated to the built‑in scanning host can be configured in </a:t>
            </a:r>
            <a:r>
              <a:rPr lang="en-US" altLang="zh-CN" b="1" i="0" dirty="0">
                <a:solidFill>
                  <a:srgbClr val="0F1115"/>
                </a:solidFill>
                <a:effectLst/>
                <a:latin typeface="quote-cjk-patch"/>
              </a:rPr>
              <a:t>[Resource </a:t>
            </a:r>
            <a:r>
              <a:rPr lang="en-US" altLang="zh-CN" b="1" i="0" dirty="0" err="1">
                <a:solidFill>
                  <a:srgbClr val="0F1115"/>
                </a:solidFill>
                <a:effectLst/>
                <a:latin typeface="quote-cjk-patch"/>
              </a:rPr>
              <a:t>Mgmt</a:t>
            </a:r>
            <a:r>
              <a:rPr lang="en-US" altLang="zh-CN" b="1" i="0" dirty="0">
                <a:solidFill>
                  <a:srgbClr val="0F1115"/>
                </a:solidFill>
                <a:effectLst/>
                <a:latin typeface="quote-cjk-patch"/>
              </a:rPr>
              <a:t>] – [Disaster Recovery Drill Platform]</a:t>
            </a:r>
            <a:r>
              <a:rPr lang="en-US" altLang="zh-CN" b="0" i="0" dirty="0">
                <a:solidFill>
                  <a:srgbClr val="0F1115"/>
                </a:solidFill>
                <a:effectLst/>
                <a:latin typeface="quote-cjk-patch"/>
              </a:rPr>
              <a:t> .</a:t>
            </a:r>
          </a:p>
        </p:txBody>
      </p:sp>
    </p:spTree>
    <p:extLst>
      <p:ext uri="{BB962C8B-B14F-4D97-AF65-F5344CB8AC3E}">
        <p14:creationId xmlns:p14="http://schemas.microsoft.com/office/powerpoint/2010/main" val="3949415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01A39-88FE-4F5F-BB36-BFB376A4E164}"/>
            </a:ext>
          </a:extLst>
        </p:cNvPr>
        <p:cNvGrpSpPr/>
        <p:nvPr/>
      </p:nvGrpSpPr>
      <p:grpSpPr>
        <a:xfrm>
          <a:off x="0" y="0"/>
          <a:ext cx="0" cy="0"/>
          <a:chOff x="0" y="0"/>
          <a:chExt cx="0" cy="0"/>
        </a:xfrm>
      </p:grpSpPr>
      <p:sp>
        <p:nvSpPr>
          <p:cNvPr id="25" name="文本框 24">
            <a:extLst>
              <a:ext uri="{FF2B5EF4-FFF2-40B4-BE49-F238E27FC236}">
                <a16:creationId xmlns:a16="http://schemas.microsoft.com/office/drawing/2014/main" id="{35BBE50A-EEA6-94F9-C32B-7E336C18DF50}"/>
              </a:ext>
            </a:extLst>
          </p:cNvPr>
          <p:cNvSpPr txBox="1"/>
          <p:nvPr/>
        </p:nvSpPr>
        <p:spPr>
          <a:xfrm>
            <a:off x="1630680" y="2233295"/>
            <a:ext cx="4203065" cy="1106805"/>
          </a:xfrm>
          <a:prstGeom prst="rect">
            <a:avLst/>
          </a:prstGeom>
          <a:noFill/>
        </p:spPr>
        <p:txBody>
          <a:bodyPr wrap="square" rtlCol="0">
            <a:spAutoFit/>
          </a:bodyPr>
          <a:lstStyle/>
          <a:p>
            <a:r>
              <a:rPr lang="en-US" sz="6600" b="1" dirty="0">
                <a:gradFill>
                  <a:gsLst>
                    <a:gs pos="0">
                      <a:srgbClr val="1BD7D5"/>
                    </a:gs>
                    <a:gs pos="88000">
                      <a:srgbClr val="14C6EC"/>
                    </a:gs>
                  </a:gsLst>
                  <a:lin ang="0" scaled="0"/>
                </a:gradFill>
                <a:latin typeface="微软雅黑" panose="020B0503020204020204" charset="-122"/>
                <a:ea typeface="微软雅黑" panose="020B0503020204020204" charset="-122"/>
                <a:cs typeface="微软雅黑" panose="020B0503020204020204" charset="-122"/>
              </a:rPr>
              <a:t>PART 06</a:t>
            </a:r>
          </a:p>
        </p:txBody>
      </p:sp>
      <p:sp>
        <p:nvSpPr>
          <p:cNvPr id="26" name="文本框 25">
            <a:extLst>
              <a:ext uri="{FF2B5EF4-FFF2-40B4-BE49-F238E27FC236}">
                <a16:creationId xmlns:a16="http://schemas.microsoft.com/office/drawing/2014/main" id="{3DBF3D6A-ABF5-432A-A6E1-EB726B72D780}"/>
              </a:ext>
            </a:extLst>
          </p:cNvPr>
          <p:cNvSpPr txBox="1"/>
          <p:nvPr/>
        </p:nvSpPr>
        <p:spPr>
          <a:xfrm>
            <a:off x="1630680" y="3368040"/>
            <a:ext cx="6839552" cy="769441"/>
          </a:xfrm>
          <a:prstGeom prst="rect">
            <a:avLst/>
          </a:prstGeom>
          <a:noFill/>
        </p:spPr>
        <p:txBody>
          <a:bodyPr wrap="square" rtlCol="0">
            <a:spAutoFit/>
          </a:bodyPr>
          <a:lstStyle/>
          <a:p>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DR</a:t>
            </a:r>
            <a:r>
              <a:rPr lang="zh-CN" altLang="en-US" sz="4400" b="1" dirty="0">
                <a:solidFill>
                  <a:srgbClr val="1E4156"/>
                </a:solidFill>
                <a:latin typeface="微软雅黑" panose="020B0503020204020204" charset="-122"/>
                <a:ea typeface="微软雅黑" panose="020B0503020204020204" charset="-122"/>
                <a:cs typeface="微软雅黑" panose="020B0503020204020204" charset="-122"/>
              </a:rPr>
              <a:t> </a:t>
            </a:r>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Lab</a:t>
            </a:r>
          </a:p>
        </p:txBody>
      </p:sp>
    </p:spTree>
    <p:custDataLst>
      <p:tags r:id="rId1"/>
    </p:custDataLst>
    <p:extLst>
      <p:ext uri="{BB962C8B-B14F-4D97-AF65-F5344CB8AC3E}">
        <p14:creationId xmlns:p14="http://schemas.microsoft.com/office/powerpoint/2010/main" val="880741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8F94-99AD-396A-09BF-0EF23F291FD1}"/>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32D8EE0-3478-8442-C3A1-7E0F3225C944}"/>
              </a:ext>
            </a:extLst>
          </p:cNvPr>
          <p:cNvSpPr txBox="1"/>
          <p:nvPr/>
        </p:nvSpPr>
        <p:spPr>
          <a:xfrm>
            <a:off x="568135" y="242875"/>
            <a:ext cx="6289865"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DR Introduction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2112CD3B-94E7-661E-A09B-EF1592D29D0B}"/>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A595B32D-821D-2018-E7E6-707C425350EA}"/>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9F3A73DF-4E96-DE76-4498-454FDCF50400}"/>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2" name="矩形: 圆角 1">
            <a:extLst>
              <a:ext uri="{FF2B5EF4-FFF2-40B4-BE49-F238E27FC236}">
                <a16:creationId xmlns:a16="http://schemas.microsoft.com/office/drawing/2014/main" id="{6D3D10ED-D08E-C18B-81EF-34ACD9A8AB88}"/>
              </a:ext>
            </a:extLst>
          </p:cNvPr>
          <p:cNvSpPr/>
          <p:nvPr/>
        </p:nvSpPr>
        <p:spPr>
          <a:xfrm>
            <a:off x="758861" y="1214673"/>
            <a:ext cx="2888700" cy="2214327"/>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18BCC6"/>
                </a:solidFill>
                <a:latin typeface="微软雅黑" panose="020B0503020204020204" pitchFamily="34" charset="-122"/>
                <a:ea typeface="微软雅黑" panose="020B0503020204020204" pitchFamily="34" charset="-122"/>
              </a:rPr>
              <a:t>Granular Restore</a:t>
            </a:r>
            <a:endParaRPr lang="zh-CN" altLang="en-US" sz="2400" b="1" dirty="0">
              <a:solidFill>
                <a:srgbClr val="18BCC6"/>
              </a:solidFill>
              <a:latin typeface="微软雅黑" panose="020B0503020204020204" pitchFamily="34" charset="-122"/>
              <a:ea typeface="微软雅黑" panose="020B0503020204020204" pitchFamily="34" charset="-122"/>
            </a:endParaRPr>
          </a:p>
        </p:txBody>
      </p:sp>
      <p:sp>
        <p:nvSpPr>
          <p:cNvPr id="5" name="矩形: 圆角 4">
            <a:extLst>
              <a:ext uri="{FF2B5EF4-FFF2-40B4-BE49-F238E27FC236}">
                <a16:creationId xmlns:a16="http://schemas.microsoft.com/office/drawing/2014/main" id="{581F896E-2972-A7DD-C0A1-FD200EAEE39C}"/>
              </a:ext>
            </a:extLst>
          </p:cNvPr>
          <p:cNvSpPr/>
          <p:nvPr/>
        </p:nvSpPr>
        <p:spPr>
          <a:xfrm>
            <a:off x="4597556" y="1214673"/>
            <a:ext cx="2888700" cy="2214327"/>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400" b="1" dirty="0">
                <a:solidFill>
                  <a:srgbClr val="18BCC6"/>
                </a:solidFill>
                <a:latin typeface="微软雅黑" panose="020B0503020204020204" pitchFamily="34" charset="-122"/>
                <a:ea typeface="微软雅黑" panose="020B0503020204020204" pitchFamily="34" charset="-122"/>
              </a:rPr>
              <a:t>Cross-Platform Restore</a:t>
            </a:r>
          </a:p>
        </p:txBody>
      </p:sp>
      <p:sp>
        <p:nvSpPr>
          <p:cNvPr id="6" name="矩形: 圆角 5">
            <a:extLst>
              <a:ext uri="{FF2B5EF4-FFF2-40B4-BE49-F238E27FC236}">
                <a16:creationId xmlns:a16="http://schemas.microsoft.com/office/drawing/2014/main" id="{4FFDC44F-CCAC-4FD0-B173-6AE4C293E4ED}"/>
              </a:ext>
            </a:extLst>
          </p:cNvPr>
          <p:cNvSpPr/>
          <p:nvPr/>
        </p:nvSpPr>
        <p:spPr>
          <a:xfrm>
            <a:off x="8436250" y="1214673"/>
            <a:ext cx="2888700" cy="2214327"/>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400" b="1" dirty="0">
                <a:solidFill>
                  <a:srgbClr val="18BCC6"/>
                </a:solidFill>
                <a:latin typeface="微软雅黑" panose="020B0503020204020204" pitchFamily="34" charset="-122"/>
                <a:ea typeface="微软雅黑" panose="020B0503020204020204" pitchFamily="34" charset="-122"/>
              </a:rPr>
              <a:t>Instant Restore</a:t>
            </a:r>
            <a:endParaRPr lang="zh-CN" altLang="en-US" sz="2400" b="1" dirty="0">
              <a:solidFill>
                <a:srgbClr val="18BCC6"/>
              </a:solidFill>
              <a:latin typeface="微软雅黑" panose="020B0503020204020204" pitchFamily="34" charset="-122"/>
              <a:ea typeface="微软雅黑" panose="020B0503020204020204" pitchFamily="34" charset="-122"/>
            </a:endParaRPr>
          </a:p>
        </p:txBody>
      </p:sp>
      <p:sp>
        <p:nvSpPr>
          <p:cNvPr id="7" name="矩形: 圆角 6">
            <a:extLst>
              <a:ext uri="{FF2B5EF4-FFF2-40B4-BE49-F238E27FC236}">
                <a16:creationId xmlns:a16="http://schemas.microsoft.com/office/drawing/2014/main" id="{594A94A5-F95C-A013-DD9B-353CAE8451D0}"/>
              </a:ext>
            </a:extLst>
          </p:cNvPr>
          <p:cNvSpPr/>
          <p:nvPr/>
        </p:nvSpPr>
        <p:spPr>
          <a:xfrm>
            <a:off x="4597555" y="4133053"/>
            <a:ext cx="2888700" cy="2214327"/>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400" b="1" dirty="0">
                <a:solidFill>
                  <a:srgbClr val="18BCC6"/>
                </a:solidFill>
                <a:latin typeface="微软雅黑" panose="020B0503020204020204" pitchFamily="34" charset="-122"/>
                <a:ea typeface="微软雅黑" panose="020B0503020204020204" pitchFamily="34" charset="-122"/>
              </a:rPr>
              <a:t>Verification</a:t>
            </a:r>
            <a:endParaRPr lang="zh-CN" altLang="en-US" sz="2400" b="1" dirty="0">
              <a:solidFill>
                <a:srgbClr val="18BCC6"/>
              </a:solidFill>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509E029B-FA31-2718-B7F2-07EB53C1C6D9}"/>
              </a:ext>
            </a:extLst>
          </p:cNvPr>
          <p:cNvSpPr/>
          <p:nvPr/>
        </p:nvSpPr>
        <p:spPr>
          <a:xfrm>
            <a:off x="8436250" y="4133053"/>
            <a:ext cx="2888700" cy="2214327"/>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400" b="1" dirty="0">
                <a:solidFill>
                  <a:srgbClr val="18BCC6"/>
                </a:solidFill>
                <a:latin typeface="微软雅黑" panose="020B0503020204020204" pitchFamily="34" charset="-122"/>
                <a:ea typeface="微软雅黑" panose="020B0503020204020204" pitchFamily="34" charset="-122"/>
              </a:rPr>
              <a:t>Virus Scan</a:t>
            </a:r>
            <a:endParaRPr lang="zh-CN" altLang="en-US" sz="2400" b="1" dirty="0">
              <a:solidFill>
                <a:srgbClr val="18BCC6"/>
              </a:solidFill>
              <a:latin typeface="微软雅黑" panose="020B0503020204020204" pitchFamily="34" charset="-122"/>
              <a:ea typeface="微软雅黑" panose="020B0503020204020204" pitchFamily="34" charset="-122"/>
            </a:endParaRPr>
          </a:p>
        </p:txBody>
      </p:sp>
      <p:sp>
        <p:nvSpPr>
          <p:cNvPr id="12" name="矩形: 圆角 11">
            <a:extLst>
              <a:ext uri="{FF2B5EF4-FFF2-40B4-BE49-F238E27FC236}">
                <a16:creationId xmlns:a16="http://schemas.microsoft.com/office/drawing/2014/main" id="{98EF8973-103B-67B1-D8FE-DAD99778ACE9}"/>
              </a:ext>
            </a:extLst>
          </p:cNvPr>
          <p:cNvSpPr/>
          <p:nvPr/>
        </p:nvSpPr>
        <p:spPr>
          <a:xfrm>
            <a:off x="758861" y="4133053"/>
            <a:ext cx="2888700" cy="2214327"/>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400" b="1" dirty="0">
                <a:solidFill>
                  <a:srgbClr val="18BCC6"/>
                </a:solidFill>
                <a:latin typeface="微软雅黑" panose="020B0503020204020204" pitchFamily="34" charset="-122"/>
                <a:ea typeface="微软雅黑" panose="020B0503020204020204" pitchFamily="34" charset="-122"/>
              </a:rPr>
              <a:t>Takeover</a:t>
            </a:r>
            <a:endParaRPr lang="zh-CN" altLang="en-US" sz="2400" b="1" dirty="0">
              <a:solidFill>
                <a:srgbClr val="18BCC6"/>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601050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558925" y="2070100"/>
            <a:ext cx="7416800" cy="1568450"/>
          </a:xfrm>
          <a:prstGeom prst="rect">
            <a:avLst/>
          </a:prstGeom>
          <a:noFill/>
        </p:spPr>
        <p:txBody>
          <a:bodyPr wrap="square" rtlCol="0" anchor="t">
            <a:spAutoFit/>
          </a:bodyPr>
          <a:lstStyle/>
          <a:p>
            <a:pPr algn="l"/>
            <a:r>
              <a:rPr lang="en-US" sz="9600" b="1" spc="-100" dirty="0">
                <a:gradFill>
                  <a:gsLst>
                    <a:gs pos="90000">
                      <a:srgbClr val="14C6EC"/>
                    </a:gs>
                    <a:gs pos="0">
                      <a:srgbClr val="1BD7D5"/>
                    </a:gs>
                  </a:gsLst>
                  <a:lin ang="0" scaled="0"/>
                </a:gradFill>
                <a:uFillTx/>
                <a:latin typeface="微软雅黑" panose="020B0503020204020204" charset="-122"/>
                <a:ea typeface="微软雅黑" panose="020B0503020204020204" charset="-122"/>
                <a:cs typeface="微软雅黑" panose="020B0503020204020204" charset="-122"/>
              </a:rPr>
              <a:t>THANKS</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50CB5E-6BFA-A8AA-2A90-46366526618A}"/>
              </a:ext>
            </a:extLst>
          </p:cNvPr>
          <p:cNvPicPr>
            <a:picLocks/>
          </p:cNvPicPr>
          <p:nvPr/>
        </p:nvPicPr>
        <p:blipFill>
          <a:blip r:embed="rId3">
            <a:extLst>
              <a:ext uri="{28A0092B-C50C-407E-A947-70E740481C1C}">
                <a14:useLocalDpi xmlns:a14="http://schemas.microsoft.com/office/drawing/2010/main" val="0"/>
              </a:ext>
            </a:extLst>
          </a:blip>
          <a:srcRect t="7672" r="17813" b="28899"/>
          <a:stretch>
            <a:fillRect/>
          </a:stretch>
        </p:blipFill>
        <p:spPr>
          <a:xfrm>
            <a:off x="593616" y="787585"/>
            <a:ext cx="10020284" cy="3834242"/>
          </a:xfrm>
          <a:prstGeom prst="rect">
            <a:avLst/>
          </a:prstGeom>
        </p:spPr>
      </p:pic>
      <p:sp>
        <p:nvSpPr>
          <p:cNvPr id="2" name="文本框 1">
            <a:extLst>
              <a:ext uri="{FF2B5EF4-FFF2-40B4-BE49-F238E27FC236}">
                <a16:creationId xmlns:a16="http://schemas.microsoft.com/office/drawing/2014/main" id="{67B3F8FA-BAAB-6276-8CB8-1ECB2E169CC8}"/>
              </a:ext>
            </a:extLst>
          </p:cNvPr>
          <p:cNvSpPr txBox="1"/>
          <p:nvPr/>
        </p:nvSpPr>
        <p:spPr>
          <a:xfrm>
            <a:off x="568135" y="242875"/>
            <a:ext cx="10702616"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Resource-Resource Limitation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2">
            <a:extLst>
              <a:ext uri="{FF2B5EF4-FFF2-40B4-BE49-F238E27FC236}">
                <a16:creationId xmlns:a16="http://schemas.microsoft.com/office/drawing/2014/main" id="{617682B2-C3D3-D74B-1FF6-1C015E380A6E}"/>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文本框 14">
            <a:extLst>
              <a:ext uri="{FF2B5EF4-FFF2-40B4-BE49-F238E27FC236}">
                <a16:creationId xmlns:a16="http://schemas.microsoft.com/office/drawing/2014/main" id="{628A5112-4A3C-50E6-C4F7-BF3301E65C9E}"/>
              </a:ext>
            </a:extLst>
          </p:cNvPr>
          <p:cNvSpPr txBox="1"/>
          <p:nvPr/>
        </p:nvSpPr>
        <p:spPr>
          <a:xfrm>
            <a:off x="1087464" y="5085640"/>
            <a:ext cx="4686307" cy="87440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a:t>Maximum Concurrent Jobs</a:t>
            </a:r>
            <a:endParaRPr lang="en-US" altLang="zh-CN" sz="14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dirty="0"/>
              <a:t>Prohibited Job Execution Period</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3073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5F4AEFF-64FD-A6D4-EB61-69FE6CC20694}"/>
              </a:ext>
            </a:extLst>
          </p:cNvPr>
          <p:cNvSpPr txBox="1"/>
          <p:nvPr/>
        </p:nvSpPr>
        <p:spPr>
          <a:xfrm>
            <a:off x="568135" y="242875"/>
            <a:ext cx="10702616" cy="492443"/>
          </a:xfrm>
          <a:prstGeom prst="rect">
            <a:avLst/>
          </a:prstGeom>
          <a:noFill/>
        </p:spPr>
        <p:txBody>
          <a:bodyPr wrap="square" rtlCol="0">
            <a:spAutoFit/>
          </a:bodyPr>
          <a:lstStyle/>
          <a:p>
            <a:pPr lvl="0" algn="l">
              <a:buClrTx/>
              <a:buSzTx/>
              <a:buFontTx/>
            </a:pPr>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Resource Limitation</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 name="矩形 3">
            <a:extLst>
              <a:ext uri="{FF2B5EF4-FFF2-40B4-BE49-F238E27FC236}">
                <a16:creationId xmlns:a16="http://schemas.microsoft.com/office/drawing/2014/main" id="{4E137FFC-FC05-86FA-767E-652445A95C4D}"/>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文本框 4">
            <a:extLst>
              <a:ext uri="{FF2B5EF4-FFF2-40B4-BE49-F238E27FC236}">
                <a16:creationId xmlns:a16="http://schemas.microsoft.com/office/drawing/2014/main" id="{00566D46-384C-5F9A-09C0-1AFB411A96F3}"/>
              </a:ext>
            </a:extLst>
          </p:cNvPr>
          <p:cNvSpPr txBox="1"/>
          <p:nvPr/>
        </p:nvSpPr>
        <p:spPr>
          <a:xfrm>
            <a:off x="568135" y="1080774"/>
            <a:ext cx="9834682" cy="2674194"/>
          </a:xfrm>
          <a:prstGeom prst="rect">
            <a:avLst/>
          </a:prstGeom>
          <a:noFill/>
        </p:spPr>
        <p:txBody>
          <a:bodyPr wrap="square" rtlCol="0">
            <a:spAutoFit/>
          </a:bodyPr>
          <a:lstStyle/>
          <a:p>
            <a:pPr>
              <a:lnSpc>
                <a:spcPct val="150000"/>
              </a:lnSpc>
            </a:pPr>
            <a:r>
              <a:rPr lang="en-US" altLang="zh-CN" sz="2400" b="1" dirty="0">
                <a:solidFill>
                  <a:srgbClr val="18BCC6"/>
                </a:solidFill>
                <a:latin typeface="微软雅黑" panose="020B0503020204020204" pitchFamily="34" charset="-122"/>
                <a:ea typeface="微软雅黑" panose="020B0503020204020204" pitchFamily="34" charset="-122"/>
              </a:rPr>
              <a:t>Notice</a:t>
            </a:r>
          </a:p>
          <a:p>
            <a:pPr>
              <a:lnSpc>
                <a:spcPct val="200000"/>
              </a:lnSpc>
            </a:pPr>
            <a:r>
              <a:rPr lang="en-US" altLang="zh-CN" b="1" dirty="0"/>
              <a:t>• </a:t>
            </a:r>
            <a:r>
              <a:rPr lang="en-US" altLang="zh-CN" dirty="0"/>
              <a:t>Backup jobs are restricted by default when limit is active.</a:t>
            </a:r>
            <a:br>
              <a:rPr lang="en-US" altLang="zh-CN" b="1" dirty="0"/>
            </a:br>
            <a:r>
              <a:rPr lang="en-US" altLang="zh-CN" b="1" dirty="0"/>
              <a:t>• Override option: </a:t>
            </a:r>
            <a:r>
              <a:rPr lang="en-US" altLang="zh-CN" dirty="0"/>
              <a:t>"Ignore Node Resource Limit" available in job settings.</a:t>
            </a:r>
            <a:br>
              <a:rPr lang="en-US" altLang="zh-CN" b="1" dirty="0"/>
            </a:br>
            <a:r>
              <a:rPr lang="en-US" altLang="zh-CN" b="1" dirty="0"/>
              <a:t>• Restore jobs</a:t>
            </a:r>
            <a:r>
              <a:rPr lang="en-US" altLang="zh-CN" dirty="0"/>
              <a:t> are not </a:t>
            </a:r>
            <a:r>
              <a:rPr lang="en-US" altLang="zh-CN" b="1" dirty="0"/>
              <a:t>restricted </a:t>
            </a:r>
            <a:r>
              <a:rPr lang="en-US" altLang="zh-CN" dirty="0"/>
              <a:t>by default.</a:t>
            </a:r>
            <a:endParaRPr lang="zh-CN" altLang="zh-CN" dirty="0"/>
          </a:p>
          <a:p>
            <a:pPr>
              <a:lnSpc>
                <a:spcPct val="200000"/>
              </a:lnSpc>
            </a:pPr>
            <a:endPar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a:extLst>
              <a:ext uri="{FF2B5EF4-FFF2-40B4-BE49-F238E27FC236}">
                <a16:creationId xmlns:a16="http://schemas.microsoft.com/office/drawing/2014/main" id="{200ED8BE-E165-A1A4-6BAC-43BB5B084900}"/>
              </a:ext>
            </a:extLst>
          </p:cNvPr>
          <p:cNvSpPr txBox="1"/>
          <p:nvPr/>
        </p:nvSpPr>
        <p:spPr>
          <a:xfrm>
            <a:off x="4080163" y="3808036"/>
            <a:ext cx="4031673" cy="584775"/>
          </a:xfrm>
          <a:prstGeom prst="rect">
            <a:avLst/>
          </a:prstGeom>
          <a:noFill/>
        </p:spPr>
        <p:txBody>
          <a:bodyPr wrap="square" rtlCol="0">
            <a:spAutoFit/>
          </a:bodyPr>
          <a:lstStyle/>
          <a:p>
            <a:pPr algn="ctr"/>
            <a:r>
              <a:rPr lang="en-US" altLang="zh-CN" sz="3200" b="1" dirty="0">
                <a:solidFill>
                  <a:srgbClr val="18BCC6"/>
                </a:solidFill>
                <a:latin typeface="微软雅黑" panose="020B0503020204020204" pitchFamily="34" charset="-122"/>
                <a:ea typeface="微软雅黑" panose="020B0503020204020204" pitchFamily="34" charset="-122"/>
              </a:rPr>
              <a:t>Why do we do it</a:t>
            </a:r>
            <a:r>
              <a:rPr lang="zh-CN" altLang="en-US" sz="3200" b="1" dirty="0">
                <a:solidFill>
                  <a:srgbClr val="18BCC6"/>
                </a:solidFill>
                <a:latin typeface="微软雅黑" panose="020B0503020204020204" pitchFamily="34" charset="-122"/>
                <a:ea typeface="微软雅黑" panose="020B0503020204020204" pitchFamily="34" charset="-122"/>
              </a:rPr>
              <a:t>？</a:t>
            </a:r>
          </a:p>
        </p:txBody>
      </p:sp>
      <p:sp>
        <p:nvSpPr>
          <p:cNvPr id="10" name="文本框 9">
            <a:extLst>
              <a:ext uri="{FF2B5EF4-FFF2-40B4-BE49-F238E27FC236}">
                <a16:creationId xmlns:a16="http://schemas.microsoft.com/office/drawing/2014/main" id="{50DA2062-8A44-75C9-D387-EBBAC2490569}"/>
              </a:ext>
            </a:extLst>
          </p:cNvPr>
          <p:cNvSpPr txBox="1"/>
          <p:nvPr/>
        </p:nvSpPr>
        <p:spPr>
          <a:xfrm>
            <a:off x="1901625" y="4579441"/>
            <a:ext cx="8035636" cy="1477328"/>
          </a:xfrm>
          <a:prstGeom prst="rect">
            <a:avLst/>
          </a:prstGeom>
          <a:noFill/>
        </p:spPr>
        <p:txBody>
          <a:bodyPr wrap="square" rtlCol="0">
            <a:spAutoFit/>
          </a:bodyPr>
          <a:lstStyle/>
          <a:p>
            <a:pPr marL="285750" indent="-285750">
              <a:lnSpc>
                <a:spcPct val="200000"/>
              </a:lnSpc>
              <a:buFont typeface="Wingdings" panose="05000000000000000000" pitchFamily="2" charset="2"/>
              <a:buChar char="ü"/>
            </a:pPr>
            <a:r>
              <a:rPr lang="en-US" altLang="zh-CN" dirty="0"/>
              <a:t>Prevents node overload and crashes.</a:t>
            </a:r>
          </a:p>
          <a:p>
            <a:pPr marL="285750" indent="-285750">
              <a:lnSpc>
                <a:spcPct val="200000"/>
              </a:lnSpc>
              <a:buFont typeface="Wingdings" panose="05000000000000000000" pitchFamily="2" charset="2"/>
              <a:buChar char="ü"/>
            </a:pPr>
            <a:r>
              <a:rPr lang="en-US" altLang="zh-CN" dirty="0"/>
              <a:t>Enables concurrency control for large-scale backup environments.</a:t>
            </a:r>
          </a:p>
          <a:p>
            <a:endParaRPr lang="zh-CN" altLang="en-US" dirty="0"/>
          </a:p>
        </p:txBody>
      </p:sp>
    </p:spTree>
    <p:extLst>
      <p:ext uri="{BB962C8B-B14F-4D97-AF65-F5344CB8AC3E}">
        <p14:creationId xmlns:p14="http://schemas.microsoft.com/office/powerpoint/2010/main" val="227109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233B3-4288-245F-48AA-2B497B93C504}"/>
            </a:ext>
          </a:extLst>
        </p:cNvPr>
        <p:cNvGrpSpPr/>
        <p:nvPr/>
      </p:nvGrpSpPr>
      <p:grpSpPr>
        <a:xfrm>
          <a:off x="0" y="0"/>
          <a:ext cx="0" cy="0"/>
          <a:chOff x="0" y="0"/>
          <a:chExt cx="0" cy="0"/>
        </a:xfrm>
      </p:grpSpPr>
      <p:sp>
        <p:nvSpPr>
          <p:cNvPr id="9" name="矩形: 折角 8">
            <a:extLst>
              <a:ext uri="{FF2B5EF4-FFF2-40B4-BE49-F238E27FC236}">
                <a16:creationId xmlns:a16="http://schemas.microsoft.com/office/drawing/2014/main" id="{86AF8AE4-F73B-4B4F-76A6-127EC6BEC4C6}"/>
              </a:ext>
            </a:extLst>
          </p:cNvPr>
          <p:cNvSpPr/>
          <p:nvPr/>
        </p:nvSpPr>
        <p:spPr>
          <a:xfrm>
            <a:off x="7176655" y="1567353"/>
            <a:ext cx="4226532" cy="5179811"/>
          </a:xfrm>
          <a:prstGeom prst="foldedCorner">
            <a:avLst/>
          </a:prstGeom>
          <a:gradFill flip="none" rotWithShape="1">
            <a:gsLst>
              <a:gs pos="7000">
                <a:srgbClr val="18BCC6">
                  <a:tint val="66000"/>
                  <a:satMod val="160000"/>
                  <a:alpha val="94000"/>
                </a:srgbClr>
              </a:gs>
              <a:gs pos="27523">
                <a:srgbClr val="18BCC6">
                  <a:tint val="66000"/>
                  <a:satMod val="160000"/>
                  <a:lumMod val="30000"/>
                  <a:lumOff val="70000"/>
                </a:srgbClr>
              </a:gs>
              <a:gs pos="58000">
                <a:srgbClr val="18BCC6">
                  <a:tint val="44500"/>
                  <a:satMod val="160000"/>
                  <a:alpha val="37000"/>
                  <a:lumMod val="89000"/>
                  <a:lumOff val="11000"/>
                </a:srgbClr>
              </a:gs>
              <a:gs pos="100000">
                <a:srgbClr val="18BCC6">
                  <a:tint val="23500"/>
                  <a:satMod val="160000"/>
                </a:srgb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6A89D423-C6F1-6E69-4B68-5EFDE8563AC4}"/>
              </a:ext>
            </a:extLst>
          </p:cNvPr>
          <p:cNvSpPr txBox="1"/>
          <p:nvPr/>
        </p:nvSpPr>
        <p:spPr>
          <a:xfrm>
            <a:off x="568135" y="242875"/>
            <a:ext cx="6608520" cy="492443"/>
          </a:xfrm>
          <a:prstGeom prst="rect">
            <a:avLst/>
          </a:prstGeom>
          <a:noFill/>
        </p:spPr>
        <p:txBody>
          <a:bodyPr wrap="square" rtlCol="0">
            <a:spAutoFit/>
          </a:bodyPr>
          <a:lstStyle/>
          <a:p>
            <a:pPr lvl="0"/>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Backup Resource-Script Management</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2">
            <a:extLst>
              <a:ext uri="{FF2B5EF4-FFF2-40B4-BE49-F238E27FC236}">
                <a16:creationId xmlns:a16="http://schemas.microsoft.com/office/drawing/2014/main" id="{7657E67C-B85F-59F1-4B2D-B8C25789A3E9}"/>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文本框 4">
            <a:extLst>
              <a:ext uri="{FF2B5EF4-FFF2-40B4-BE49-F238E27FC236}">
                <a16:creationId xmlns:a16="http://schemas.microsoft.com/office/drawing/2014/main" id="{289017AD-7B4E-70A5-7970-3E732B468C17}"/>
              </a:ext>
            </a:extLst>
          </p:cNvPr>
          <p:cNvSpPr txBox="1"/>
          <p:nvPr/>
        </p:nvSpPr>
        <p:spPr>
          <a:xfrm>
            <a:off x="788814" y="905140"/>
            <a:ext cx="11184311" cy="581057"/>
          </a:xfrm>
          <a:prstGeom prst="rect">
            <a:avLst/>
          </a:prstGeom>
          <a:noFill/>
        </p:spPr>
        <p:txBody>
          <a:bodyPr wrap="square" rtlCol="0">
            <a:spAutoFit/>
          </a:bodyPr>
          <a:lstStyle/>
          <a:p>
            <a:pPr algn="just">
              <a:lnSpc>
                <a:spcPct val="150000"/>
              </a:lnSpc>
            </a:pPr>
            <a:r>
              <a:rPr lang="en-US" altLang="zh-CN" sz="2400" dirty="0">
                <a:latin typeface="+mj-lt"/>
              </a:rPr>
              <a:t>Extends standard features with custom scripts for greater DR flexibility.</a:t>
            </a:r>
          </a:p>
        </p:txBody>
      </p:sp>
      <p:sp>
        <p:nvSpPr>
          <p:cNvPr id="7" name="文本框 6">
            <a:extLst>
              <a:ext uri="{FF2B5EF4-FFF2-40B4-BE49-F238E27FC236}">
                <a16:creationId xmlns:a16="http://schemas.microsoft.com/office/drawing/2014/main" id="{77D18E46-EFEF-BA87-A5CD-AAE4293BF6E5}"/>
              </a:ext>
            </a:extLst>
          </p:cNvPr>
          <p:cNvSpPr txBox="1"/>
          <p:nvPr/>
        </p:nvSpPr>
        <p:spPr>
          <a:xfrm>
            <a:off x="7536873" y="1656019"/>
            <a:ext cx="3465424" cy="4567725"/>
          </a:xfrm>
          <a:prstGeom prst="rect">
            <a:avLst/>
          </a:prstGeom>
          <a:noFill/>
        </p:spPr>
        <p:txBody>
          <a:bodyPr wrap="square" rtlCol="0">
            <a:spAutoFit/>
          </a:bodyPr>
          <a:lstStyle/>
          <a:p>
            <a:r>
              <a:rPr lang="en-US" altLang="zh-CN" sz="2400" b="1" dirty="0"/>
              <a:t>Support Modules:</a:t>
            </a:r>
            <a:endParaRPr lang="en-US" altLang="zh-CN" sz="2400" dirty="0"/>
          </a:p>
          <a:p>
            <a:pPr>
              <a:lnSpc>
                <a:spcPct val="150000"/>
              </a:lnSpc>
            </a:pPr>
            <a:r>
              <a:rPr lang="en-US" altLang="zh-CN" dirty="0"/>
              <a:t>Database Protection, Database Scheduled Recovery (Verification/Drill), Server Protection, </a:t>
            </a:r>
          </a:p>
          <a:p>
            <a:pPr>
              <a:lnSpc>
                <a:spcPct val="150000"/>
              </a:lnSpc>
            </a:pPr>
            <a:r>
              <a:rPr lang="en-US" altLang="zh-CN" dirty="0"/>
              <a:t>Server Real‑Time Protection, </a:t>
            </a:r>
          </a:p>
          <a:p>
            <a:pPr>
              <a:lnSpc>
                <a:spcPct val="150000"/>
              </a:lnSpc>
            </a:pPr>
            <a:r>
              <a:rPr lang="en-US" altLang="zh-CN" dirty="0"/>
              <a:t>Server Replication, </a:t>
            </a:r>
          </a:p>
          <a:p>
            <a:pPr>
              <a:lnSpc>
                <a:spcPct val="150000"/>
              </a:lnSpc>
            </a:pPr>
            <a:r>
              <a:rPr lang="en-US" altLang="zh-CN" dirty="0"/>
              <a:t>Server Takeover, </a:t>
            </a:r>
          </a:p>
          <a:p>
            <a:pPr>
              <a:lnSpc>
                <a:spcPct val="150000"/>
              </a:lnSpc>
            </a:pPr>
            <a:r>
              <a:rPr lang="en-US" altLang="zh-CN" dirty="0"/>
              <a:t>Instant Recovery to Embedded</a:t>
            </a:r>
          </a:p>
          <a:p>
            <a:pPr>
              <a:lnSpc>
                <a:spcPct val="150000"/>
              </a:lnSpc>
            </a:pPr>
            <a:r>
              <a:rPr lang="en-US" altLang="zh-CN" dirty="0"/>
              <a:t>Cross‑Platform Recovery</a:t>
            </a:r>
          </a:p>
        </p:txBody>
      </p:sp>
      <p:sp>
        <p:nvSpPr>
          <p:cNvPr id="4" name="文本框 3">
            <a:extLst>
              <a:ext uri="{FF2B5EF4-FFF2-40B4-BE49-F238E27FC236}">
                <a16:creationId xmlns:a16="http://schemas.microsoft.com/office/drawing/2014/main" id="{2AA98016-F02D-8A00-CC61-03AAB07D6A0D}"/>
              </a:ext>
            </a:extLst>
          </p:cNvPr>
          <p:cNvSpPr txBox="1"/>
          <p:nvPr/>
        </p:nvSpPr>
        <p:spPr>
          <a:xfrm>
            <a:off x="788814" y="1788634"/>
            <a:ext cx="6748059" cy="1985159"/>
          </a:xfrm>
          <a:prstGeom prst="rect">
            <a:avLst/>
          </a:prstGeom>
          <a:noFill/>
        </p:spPr>
        <p:txBody>
          <a:bodyPr wrap="square" rtlCol="0">
            <a:spAutoFit/>
          </a:bodyPr>
          <a:lstStyle/>
          <a:p>
            <a:r>
              <a:rPr lang="en-US" altLang="zh-CN" sz="2400" b="1" dirty="0">
                <a:solidFill>
                  <a:srgbClr val="18BCC6"/>
                </a:solidFill>
              </a:rPr>
              <a:t>Examples:</a:t>
            </a:r>
            <a:endParaRPr lang="en-US" altLang="zh-CN" sz="2400" dirty="0">
              <a:solidFill>
                <a:srgbClr val="18BCC6"/>
              </a:solidFill>
            </a:endParaRPr>
          </a:p>
          <a:p>
            <a:pPr marL="285750" indent="-285750">
              <a:lnSpc>
                <a:spcPct val="150000"/>
              </a:lnSpc>
              <a:buFont typeface="Wingdings" panose="05000000000000000000" pitchFamily="2" charset="2"/>
              <a:buChar char="ü"/>
            </a:pPr>
            <a:r>
              <a:rPr lang="en-US" altLang="zh-CN" dirty="0"/>
              <a:t>Pre‑processing scripts before backup</a:t>
            </a:r>
          </a:p>
          <a:p>
            <a:pPr marL="285750" indent="-285750">
              <a:lnSpc>
                <a:spcPct val="150000"/>
              </a:lnSpc>
              <a:buFont typeface="Wingdings" panose="05000000000000000000" pitchFamily="2" charset="2"/>
              <a:buChar char="ü"/>
            </a:pPr>
            <a:r>
              <a:rPr lang="en-US" altLang="zh-CN" dirty="0"/>
              <a:t>Automated data verification</a:t>
            </a:r>
          </a:p>
          <a:p>
            <a:pPr marL="285750" indent="-285750">
              <a:lnSpc>
                <a:spcPct val="150000"/>
              </a:lnSpc>
              <a:buFont typeface="Wingdings" panose="05000000000000000000" pitchFamily="2" charset="2"/>
              <a:buChar char="ü"/>
            </a:pPr>
            <a:r>
              <a:rPr lang="en-US" altLang="zh-CN" dirty="0"/>
              <a:t>Application/service handling during takeover</a:t>
            </a:r>
          </a:p>
          <a:p>
            <a:endParaRPr lang="zh-CN" altLang="en-US" dirty="0"/>
          </a:p>
        </p:txBody>
      </p:sp>
      <p:sp>
        <p:nvSpPr>
          <p:cNvPr id="8" name="文本框 7">
            <a:extLst>
              <a:ext uri="{FF2B5EF4-FFF2-40B4-BE49-F238E27FC236}">
                <a16:creationId xmlns:a16="http://schemas.microsoft.com/office/drawing/2014/main" id="{2F0F7853-9A94-B9B5-9C0E-953A83D4F23C}"/>
              </a:ext>
            </a:extLst>
          </p:cNvPr>
          <p:cNvSpPr txBox="1"/>
          <p:nvPr/>
        </p:nvSpPr>
        <p:spPr>
          <a:xfrm>
            <a:off x="788814" y="3441680"/>
            <a:ext cx="6022951" cy="3416320"/>
          </a:xfrm>
          <a:prstGeom prst="rect">
            <a:avLst/>
          </a:prstGeom>
          <a:noFill/>
        </p:spPr>
        <p:txBody>
          <a:bodyPr wrap="square" rtlCol="0">
            <a:spAutoFit/>
          </a:bodyPr>
          <a:lstStyle/>
          <a:p>
            <a:pPr>
              <a:lnSpc>
                <a:spcPct val="150000"/>
              </a:lnSpc>
            </a:pPr>
            <a:r>
              <a:rPr lang="en-US" altLang="zh-CN" sz="2400" b="1" dirty="0">
                <a:solidFill>
                  <a:srgbClr val="18BCC6"/>
                </a:solidFill>
              </a:rPr>
              <a:t>How to use it</a:t>
            </a:r>
            <a:r>
              <a:rPr lang="zh-CN" altLang="en-US" sz="2400" b="1" dirty="0">
                <a:solidFill>
                  <a:srgbClr val="18BCC6"/>
                </a:solidFill>
              </a:rPr>
              <a:t>？</a:t>
            </a:r>
            <a:endParaRPr lang="en-US" altLang="zh-CN" sz="2400" dirty="0">
              <a:solidFill>
                <a:srgbClr val="18BCC6"/>
              </a:solidFill>
            </a:endParaRPr>
          </a:p>
          <a:p>
            <a:pPr marL="342900" indent="-342900">
              <a:lnSpc>
                <a:spcPct val="150000"/>
              </a:lnSpc>
              <a:buFont typeface="+mj-lt"/>
              <a:buAutoNum type="arabicPeriod"/>
            </a:pPr>
            <a:r>
              <a:rPr lang="en-US" altLang="zh-CN" b="1" dirty="0"/>
              <a:t>Pre‑save scripts</a:t>
            </a:r>
            <a:r>
              <a:rPr lang="en-US" altLang="zh-CN" dirty="0"/>
              <a:t> under </a:t>
            </a:r>
            <a:r>
              <a:rPr lang="en-US" altLang="zh-CN" b="1" dirty="0"/>
              <a:t>[Resources] – [Backup Resource] – [Script </a:t>
            </a:r>
            <a:r>
              <a:rPr lang="en-US" altLang="zh-CN" b="1"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Management</a:t>
            </a:r>
            <a:r>
              <a:rPr lang="en-US" altLang="zh-CN" b="1" dirty="0"/>
              <a:t>]</a:t>
            </a:r>
            <a:r>
              <a:rPr lang="en-US" altLang="zh-CN" dirty="0"/>
              <a:t> , or edit and save scripts directly during job creation.</a:t>
            </a:r>
          </a:p>
          <a:p>
            <a:pPr marL="342900" indent="-342900">
              <a:lnSpc>
                <a:spcPct val="150000"/>
              </a:lnSpc>
              <a:buFont typeface="+mj-lt"/>
              <a:buAutoNum type="arabicPeriod"/>
            </a:pPr>
            <a:r>
              <a:rPr lang="en-US" altLang="zh-CN" b="1" dirty="0"/>
              <a:t>Select the desired script</a:t>
            </a:r>
            <a:r>
              <a:rPr lang="en-US" altLang="zh-CN" dirty="0"/>
              <a:t> when creating a job.</a:t>
            </a:r>
          </a:p>
          <a:p>
            <a:pPr marL="342900" indent="-342900">
              <a:lnSpc>
                <a:spcPct val="150000"/>
              </a:lnSpc>
              <a:buFont typeface="+mj-lt"/>
              <a:buAutoNum type="arabicPeriod"/>
            </a:pPr>
            <a:r>
              <a:rPr lang="en-US" altLang="zh-CN" b="1" dirty="0"/>
              <a:t>Supported script types:</a:t>
            </a:r>
            <a:r>
              <a:rPr lang="en-US" altLang="zh-CN" dirty="0"/>
              <a:t> Shell (.</a:t>
            </a:r>
            <a:r>
              <a:rPr lang="en-US" altLang="zh-CN" dirty="0" err="1"/>
              <a:t>sh</a:t>
            </a:r>
            <a:r>
              <a:rPr lang="en-US" altLang="zh-CN" dirty="0"/>
              <a:t>), Batch (.bat), Python (.</a:t>
            </a:r>
            <a:r>
              <a:rPr lang="en-US" altLang="zh-CN" dirty="0" err="1"/>
              <a:t>py</a:t>
            </a:r>
            <a:r>
              <a:rPr lang="en-US" altLang="zh-CN" dirty="0"/>
              <a:t>), SQL (.</a:t>
            </a:r>
            <a:r>
              <a:rPr lang="en-US" altLang="zh-CN" dirty="0" err="1"/>
              <a:t>sql</a:t>
            </a:r>
            <a:r>
              <a:rPr lang="en-US" altLang="zh-CN" dirty="0"/>
              <a:t>), PowerShell (.ps1)</a:t>
            </a:r>
          </a:p>
          <a:p>
            <a:endParaRPr lang="zh-CN" altLang="en-US" dirty="0"/>
          </a:p>
        </p:txBody>
      </p:sp>
    </p:spTree>
    <p:extLst>
      <p:ext uri="{BB962C8B-B14F-4D97-AF65-F5344CB8AC3E}">
        <p14:creationId xmlns:p14="http://schemas.microsoft.com/office/powerpoint/2010/main" val="411530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411D-8558-E1CF-9113-15C9FFD672FE}"/>
            </a:ext>
          </a:extLst>
        </p:cNvPr>
        <p:cNvGrpSpPr/>
        <p:nvPr/>
      </p:nvGrpSpPr>
      <p:grpSpPr>
        <a:xfrm>
          <a:off x="0" y="0"/>
          <a:ext cx="0" cy="0"/>
          <a:chOff x="0" y="0"/>
          <a:chExt cx="0" cy="0"/>
        </a:xfrm>
      </p:grpSpPr>
      <p:sp>
        <p:nvSpPr>
          <p:cNvPr id="25" name="文本框 24">
            <a:extLst>
              <a:ext uri="{FF2B5EF4-FFF2-40B4-BE49-F238E27FC236}">
                <a16:creationId xmlns:a16="http://schemas.microsoft.com/office/drawing/2014/main" id="{97213796-4646-0352-39D3-BF96D71D13A4}"/>
              </a:ext>
            </a:extLst>
          </p:cNvPr>
          <p:cNvSpPr txBox="1"/>
          <p:nvPr/>
        </p:nvSpPr>
        <p:spPr>
          <a:xfrm>
            <a:off x="1630680" y="2233295"/>
            <a:ext cx="4203065" cy="1106805"/>
          </a:xfrm>
          <a:prstGeom prst="rect">
            <a:avLst/>
          </a:prstGeom>
          <a:noFill/>
        </p:spPr>
        <p:txBody>
          <a:bodyPr wrap="square" rtlCol="0">
            <a:spAutoFit/>
          </a:bodyPr>
          <a:lstStyle/>
          <a:p>
            <a:r>
              <a:rPr lang="en-US" sz="6600" b="1" dirty="0">
                <a:gradFill>
                  <a:gsLst>
                    <a:gs pos="0">
                      <a:srgbClr val="1BD7D5"/>
                    </a:gs>
                    <a:gs pos="88000">
                      <a:srgbClr val="14C6EC"/>
                    </a:gs>
                  </a:gsLst>
                  <a:lin ang="0" scaled="0"/>
                </a:gradFill>
                <a:latin typeface="微软雅黑" panose="020B0503020204020204" charset="-122"/>
                <a:ea typeface="微软雅黑" panose="020B0503020204020204" charset="-122"/>
                <a:cs typeface="微软雅黑" panose="020B0503020204020204" charset="-122"/>
              </a:rPr>
              <a:t>PART 02</a:t>
            </a:r>
          </a:p>
        </p:txBody>
      </p:sp>
      <p:sp>
        <p:nvSpPr>
          <p:cNvPr id="26" name="文本框 25">
            <a:extLst>
              <a:ext uri="{FF2B5EF4-FFF2-40B4-BE49-F238E27FC236}">
                <a16:creationId xmlns:a16="http://schemas.microsoft.com/office/drawing/2014/main" id="{FA03801B-072B-AD3D-DAC5-87A375D2AB8D}"/>
              </a:ext>
            </a:extLst>
          </p:cNvPr>
          <p:cNvSpPr txBox="1"/>
          <p:nvPr/>
        </p:nvSpPr>
        <p:spPr>
          <a:xfrm>
            <a:off x="1630680" y="3368040"/>
            <a:ext cx="4465320" cy="769441"/>
          </a:xfrm>
          <a:prstGeom prst="rect">
            <a:avLst/>
          </a:prstGeom>
          <a:noFill/>
        </p:spPr>
        <p:txBody>
          <a:bodyPr wrap="square" rtlCol="0">
            <a:spAutoFit/>
          </a:bodyPr>
          <a:lstStyle/>
          <a:p>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Backup</a:t>
            </a:r>
            <a:r>
              <a:rPr lang="zh-CN" altLang="en-US" sz="4400" b="1" dirty="0">
                <a:solidFill>
                  <a:srgbClr val="1E4156"/>
                </a:solidFill>
                <a:latin typeface="微软雅黑" panose="020B0503020204020204" charset="-122"/>
                <a:ea typeface="微软雅黑" panose="020B0503020204020204" charset="-122"/>
                <a:cs typeface="微软雅黑" panose="020B0503020204020204" charset="-122"/>
              </a:rPr>
              <a:t> </a:t>
            </a:r>
            <a:r>
              <a:rPr lang="en-US" altLang="zh-CN" sz="4400" b="1" dirty="0">
                <a:solidFill>
                  <a:srgbClr val="1E4156"/>
                </a:solidFill>
                <a:latin typeface="微软雅黑" panose="020B0503020204020204" charset="-122"/>
                <a:ea typeface="微软雅黑" panose="020B0503020204020204" charset="-122"/>
                <a:cs typeface="微软雅黑" panose="020B0503020204020204" charset="-122"/>
              </a:rPr>
              <a:t>Cluster</a:t>
            </a:r>
          </a:p>
        </p:txBody>
      </p:sp>
    </p:spTree>
    <p:custDataLst>
      <p:tags r:id="rId1"/>
    </p:custDataLst>
    <p:extLst>
      <p:ext uri="{BB962C8B-B14F-4D97-AF65-F5344CB8AC3E}">
        <p14:creationId xmlns:p14="http://schemas.microsoft.com/office/powerpoint/2010/main" val="5676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9B5B7-0E91-123E-EA6C-2119AE400E0E}"/>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D606B98C-7614-1C34-C38E-2516E18FA825}"/>
              </a:ext>
            </a:extLst>
          </p:cNvPr>
          <p:cNvSpPr txBox="1"/>
          <p:nvPr/>
        </p:nvSpPr>
        <p:spPr>
          <a:xfrm>
            <a:off x="568135" y="242875"/>
            <a:ext cx="4715383" cy="491490"/>
          </a:xfrm>
          <a:prstGeom prst="rect">
            <a:avLst/>
          </a:prstGeom>
          <a:noFill/>
        </p:spPr>
        <p:txBody>
          <a:bodyPr wrap="square" rtlCol="0">
            <a:spAutoFit/>
          </a:bodyPr>
          <a:lstStyle/>
          <a:p>
            <a:pPr lvl="0" algn="l">
              <a:buClrTx/>
              <a:buSzTx/>
              <a:buFontTx/>
            </a:pPr>
            <a:r>
              <a:rPr lang="en-US" altLang="zh-CN"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rPr>
              <a:t>What is Backup Cluster?</a:t>
            </a:r>
            <a:endParaRPr lang="zh-CN" altLang="en-US" sz="2600" dirty="0">
              <a:solidFill>
                <a:srgbClr val="0D0D0D"/>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5CFE0311-4AFF-6596-0AB7-CBC1F1CC0508}"/>
              </a:ext>
            </a:extLst>
          </p:cNvPr>
          <p:cNvSpPr/>
          <p:nvPr/>
        </p:nvSpPr>
        <p:spPr>
          <a:xfrm>
            <a:off x="412561" y="338125"/>
            <a:ext cx="57600" cy="324000"/>
          </a:xfrm>
          <a:prstGeom prst="rect">
            <a:avLst/>
          </a:prstGeom>
          <a:gradFill>
            <a:gsLst>
              <a:gs pos="0">
                <a:srgbClr val="47BFFD"/>
              </a:gs>
              <a:gs pos="100000">
                <a:srgbClr val="1AD6D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27" name="矩形 126">
            <a:extLst>
              <a:ext uri="{FF2B5EF4-FFF2-40B4-BE49-F238E27FC236}">
                <a16:creationId xmlns:a16="http://schemas.microsoft.com/office/drawing/2014/main" id="{45632874-00E8-728D-0AEF-A43C8C6CE059}"/>
              </a:ext>
            </a:extLst>
          </p:cNvPr>
          <p:cNvSpPr/>
          <p:nvPr/>
        </p:nvSpPr>
        <p:spPr>
          <a:xfrm>
            <a:off x="-1602740" y="635"/>
            <a:ext cx="1313180" cy="480060"/>
          </a:xfrm>
          <a:prstGeom prst="rect">
            <a:avLst/>
          </a:prstGeom>
          <a:solidFill>
            <a:srgbClr val="2D7689"/>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2C8D3ADD-5FB6-05DC-65A2-AC08F545431D}"/>
              </a:ext>
            </a:extLst>
          </p:cNvPr>
          <p:cNvSpPr/>
          <p:nvPr/>
        </p:nvSpPr>
        <p:spPr>
          <a:xfrm>
            <a:off x="-1602740" y="709295"/>
            <a:ext cx="1313180" cy="480060"/>
          </a:xfrm>
          <a:prstGeom prst="rect">
            <a:avLst/>
          </a:prstGeom>
          <a:solidFill>
            <a:srgbClr val="18BC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5" name="矩形 4">
            <a:extLst>
              <a:ext uri="{FF2B5EF4-FFF2-40B4-BE49-F238E27FC236}">
                <a16:creationId xmlns:a16="http://schemas.microsoft.com/office/drawing/2014/main" id="{DB8B7F20-40D6-5A66-F73E-C7784D0140D0}"/>
              </a:ext>
            </a:extLst>
          </p:cNvPr>
          <p:cNvSpPr/>
          <p:nvPr/>
        </p:nvSpPr>
        <p:spPr>
          <a:xfrm>
            <a:off x="-1602740" y="1417955"/>
            <a:ext cx="1313180" cy="480060"/>
          </a:xfrm>
          <a:prstGeom prst="rect">
            <a:avLst/>
          </a:prstGeom>
          <a:solidFill>
            <a:srgbClr val="37C1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38" name="矩形 37">
            <a:extLst>
              <a:ext uri="{FF2B5EF4-FFF2-40B4-BE49-F238E27FC236}">
                <a16:creationId xmlns:a16="http://schemas.microsoft.com/office/drawing/2014/main" id="{DD096D79-1DF5-EA55-5DA0-2326E38F9540}"/>
              </a:ext>
            </a:extLst>
          </p:cNvPr>
          <p:cNvSpPr/>
          <p:nvPr/>
        </p:nvSpPr>
        <p:spPr>
          <a:xfrm>
            <a:off x="-1602740" y="2126615"/>
            <a:ext cx="1313180" cy="480060"/>
          </a:xfrm>
          <a:prstGeom prst="rect">
            <a:avLst/>
          </a:prstGeom>
          <a:solidFill>
            <a:srgbClr val="47BFFD"/>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3" name="矩形 42">
            <a:extLst>
              <a:ext uri="{FF2B5EF4-FFF2-40B4-BE49-F238E27FC236}">
                <a16:creationId xmlns:a16="http://schemas.microsoft.com/office/drawing/2014/main" id="{A1FD92E8-C3D6-7944-87CA-41581DA218C5}"/>
              </a:ext>
            </a:extLst>
          </p:cNvPr>
          <p:cNvSpPr/>
          <p:nvPr/>
        </p:nvSpPr>
        <p:spPr>
          <a:xfrm>
            <a:off x="-1602740" y="2835275"/>
            <a:ext cx="1313180" cy="480060"/>
          </a:xfrm>
          <a:prstGeom prst="rect">
            <a:avLst/>
          </a:prstGeom>
          <a:solidFill>
            <a:srgbClr val="FFE096"/>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4" name="矩形 43">
            <a:extLst>
              <a:ext uri="{FF2B5EF4-FFF2-40B4-BE49-F238E27FC236}">
                <a16:creationId xmlns:a16="http://schemas.microsoft.com/office/drawing/2014/main" id="{B34A3CBF-BD09-BB4B-01DB-83F9270C3397}"/>
              </a:ext>
            </a:extLst>
          </p:cNvPr>
          <p:cNvSpPr/>
          <p:nvPr/>
        </p:nvSpPr>
        <p:spPr>
          <a:xfrm>
            <a:off x="-1602740" y="3543935"/>
            <a:ext cx="1313180" cy="480060"/>
          </a:xfrm>
          <a:prstGeom prst="rect">
            <a:avLst/>
          </a:prstGeom>
          <a:solidFill>
            <a:srgbClr val="D4EE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5" name="矩形 44">
            <a:extLst>
              <a:ext uri="{FF2B5EF4-FFF2-40B4-BE49-F238E27FC236}">
                <a16:creationId xmlns:a16="http://schemas.microsoft.com/office/drawing/2014/main" id="{567CAB36-2C4F-BA9E-9789-FC5C17498B61}"/>
              </a:ext>
            </a:extLst>
          </p:cNvPr>
          <p:cNvSpPr/>
          <p:nvPr/>
        </p:nvSpPr>
        <p:spPr>
          <a:xfrm>
            <a:off x="-1602740" y="4252595"/>
            <a:ext cx="1313180" cy="480060"/>
          </a:xfrm>
          <a:prstGeom prst="rect">
            <a:avLst/>
          </a:prstGeom>
          <a:solidFill>
            <a:srgbClr val="EAF1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a:cs typeface="微软雅黑" panose="020B0503020204020204" charset="-122"/>
              <a:sym typeface="+mn-ea"/>
            </a:endParaRPr>
          </a:p>
        </p:txBody>
      </p:sp>
      <p:sp>
        <p:nvSpPr>
          <p:cNvPr id="46" name="矩形 45">
            <a:extLst>
              <a:ext uri="{FF2B5EF4-FFF2-40B4-BE49-F238E27FC236}">
                <a16:creationId xmlns:a16="http://schemas.microsoft.com/office/drawing/2014/main" id="{76FBDE45-74CA-9D99-0453-C36890C0A6FC}"/>
              </a:ext>
            </a:extLst>
          </p:cNvPr>
          <p:cNvSpPr/>
          <p:nvPr/>
        </p:nvSpPr>
        <p:spPr>
          <a:xfrm>
            <a:off x="-1602740" y="4961255"/>
            <a:ext cx="1313180" cy="480060"/>
          </a:xfrm>
          <a:prstGeom prst="rect">
            <a:avLst/>
          </a:prstGeom>
          <a:solidFill>
            <a:srgbClr val="F7FDFF"/>
          </a:solidFill>
          <a:ln>
            <a:solidFill>
              <a:srgbClr val="D4EEF3"/>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900" b="1">
              <a:cs typeface="微软雅黑" panose="020B0503020204020204" charset="-122"/>
              <a:sym typeface="+mn-ea"/>
            </a:endParaRPr>
          </a:p>
        </p:txBody>
      </p:sp>
      <p:sp>
        <p:nvSpPr>
          <p:cNvPr id="49" name="矩形 48">
            <a:extLst>
              <a:ext uri="{FF2B5EF4-FFF2-40B4-BE49-F238E27FC236}">
                <a16:creationId xmlns:a16="http://schemas.microsoft.com/office/drawing/2014/main" id="{EB6BB483-70ED-2072-4C58-95DD4521B6A7}"/>
              </a:ext>
            </a:extLst>
          </p:cNvPr>
          <p:cNvSpPr/>
          <p:nvPr/>
        </p:nvSpPr>
        <p:spPr>
          <a:xfrm>
            <a:off x="-1602740" y="5669915"/>
            <a:ext cx="1313180" cy="480060"/>
          </a:xfrm>
          <a:prstGeom prst="rect">
            <a:avLst/>
          </a:prstGeom>
          <a:gradFill>
            <a:gsLst>
              <a:gs pos="0">
                <a:srgbClr val="14C6EC"/>
              </a:gs>
              <a:gs pos="100000">
                <a:srgbClr val="1BD7D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gradFill>
                <a:gsLst>
                  <a:gs pos="0">
                    <a:srgbClr val="1AC5D7"/>
                  </a:gs>
                  <a:gs pos="100000">
                    <a:srgbClr val="2CAFF1"/>
                  </a:gs>
                </a:gsLst>
                <a:lin ang="0" scaled="0"/>
              </a:gradFill>
              <a:cs typeface="微软雅黑" panose="020B0503020204020204" charset="-122"/>
              <a:sym typeface="+mn-ea"/>
            </a:endParaRPr>
          </a:p>
        </p:txBody>
      </p:sp>
      <p:sp>
        <p:nvSpPr>
          <p:cNvPr id="50" name="矩形 49">
            <a:extLst>
              <a:ext uri="{FF2B5EF4-FFF2-40B4-BE49-F238E27FC236}">
                <a16:creationId xmlns:a16="http://schemas.microsoft.com/office/drawing/2014/main" id="{1E2743F2-143B-6806-E64C-A1523DBAEF78}"/>
              </a:ext>
            </a:extLst>
          </p:cNvPr>
          <p:cNvSpPr/>
          <p:nvPr/>
        </p:nvSpPr>
        <p:spPr>
          <a:xfrm>
            <a:off x="-1602740" y="6378575"/>
            <a:ext cx="1313180" cy="480060"/>
          </a:xfrm>
          <a:prstGeom prst="rect">
            <a:avLst/>
          </a:prstGeom>
          <a:gradFill>
            <a:gsLst>
              <a:gs pos="0">
                <a:srgbClr val="47BFFD"/>
              </a:gs>
              <a:gs pos="100000">
                <a:srgbClr val="1AD6D7"/>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gradFill>
                <a:gsLst>
                  <a:gs pos="0">
                    <a:srgbClr val="1AC5D7"/>
                  </a:gs>
                  <a:gs pos="100000">
                    <a:srgbClr val="2CAFF1"/>
                  </a:gs>
                </a:gsLst>
                <a:lin ang="0" scaled="0"/>
              </a:gra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a:extLst>
              <a:ext uri="{FF2B5EF4-FFF2-40B4-BE49-F238E27FC236}">
                <a16:creationId xmlns:a16="http://schemas.microsoft.com/office/drawing/2014/main" id="{8EEC21A8-EE76-CABA-E919-3B7EB8E98C30}"/>
              </a:ext>
            </a:extLst>
          </p:cNvPr>
          <p:cNvSpPr txBox="1"/>
          <p:nvPr/>
        </p:nvSpPr>
        <p:spPr>
          <a:xfrm>
            <a:off x="2655417" y="1057531"/>
            <a:ext cx="6771209" cy="499624"/>
          </a:xfrm>
          <a:prstGeom prst="rect">
            <a:avLst/>
          </a:prstGeom>
          <a:noFill/>
        </p:spPr>
        <p:txBody>
          <a:bodyPr wrap="square" rtlCol="0">
            <a:spAutoFit/>
          </a:bodyPr>
          <a:lstStyle/>
          <a:p>
            <a:pPr>
              <a:lnSpc>
                <a:spcPct val="150000"/>
              </a:lnSpc>
            </a:pPr>
            <a:r>
              <a:rPr lang="en-US" altLang="zh-CN" sz="2000" dirty="0"/>
              <a:t>Server + multiple Nodes = </a:t>
            </a:r>
            <a:r>
              <a:rPr lang="en-US" altLang="zh-CN" sz="2000" b="1" dirty="0"/>
              <a:t>HA</a:t>
            </a:r>
            <a:r>
              <a:rPr lang="en-US" altLang="zh-CN" sz="2000" dirty="0"/>
              <a:t> cluster with </a:t>
            </a:r>
            <a:r>
              <a:rPr lang="en-US" altLang="zh-CN" sz="2000" b="1" dirty="0"/>
              <a:t>failover</a:t>
            </a:r>
            <a:r>
              <a:rPr lang="en-US" altLang="zh-CN" sz="2000" dirty="0"/>
              <a:t>.</a:t>
            </a:r>
            <a:endParaRPr lang="en-US" altLang="zh-CN" sz="20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8FACB11E-80D1-C5DC-BDF8-45CAADA60CA8}"/>
              </a:ext>
            </a:extLst>
          </p:cNvPr>
          <p:cNvSpPr txBox="1"/>
          <p:nvPr/>
        </p:nvSpPr>
        <p:spPr>
          <a:xfrm>
            <a:off x="720535" y="1674169"/>
            <a:ext cx="11256925" cy="879087"/>
          </a:xfrm>
          <a:prstGeom prst="rect">
            <a:avLst/>
          </a:prstGeom>
          <a:noFill/>
        </p:spPr>
        <p:txBody>
          <a:bodyPr wrap="square" rtlCol="0">
            <a:spAutoFit/>
          </a:bodyPr>
          <a:lstStyle/>
          <a:p>
            <a:pPr>
              <a:lnSpc>
                <a:spcPct val="150000"/>
              </a:lnSpc>
            </a:pPr>
            <a:r>
              <a:rPr lang="en-US" altLang="zh-CN" dirty="0"/>
              <a:t>A cluster of one Server and multiple Nodes provides Server failover for high availability, eliminating single points of failure.</a:t>
            </a:r>
            <a:endParaRPr lang="en-US" altLang="zh-CN" sz="140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D23D96F2-CE99-4A84-74EC-883F5BBBE8DD}"/>
              </a:ext>
            </a:extLst>
          </p:cNvPr>
          <p:cNvSpPr txBox="1"/>
          <p:nvPr/>
        </p:nvSpPr>
        <p:spPr>
          <a:xfrm>
            <a:off x="659160" y="2415359"/>
            <a:ext cx="11256924" cy="2726516"/>
          </a:xfrm>
          <a:prstGeom prst="rect">
            <a:avLst/>
          </a:prstGeom>
          <a:noFill/>
        </p:spPr>
        <p:txBody>
          <a:bodyPr wrap="square" rtlCol="0">
            <a:spAutoFit/>
          </a:bodyPr>
          <a:lstStyle/>
          <a:p>
            <a:pPr>
              <a:lnSpc>
                <a:spcPct val="150000"/>
              </a:lnSpc>
            </a:pPr>
            <a:r>
              <a:rPr lang="en-US" altLang="zh-CN" sz="2000" b="1" dirty="0">
                <a:solidFill>
                  <a:srgbClr val="18BCC6"/>
                </a:solidFill>
                <a:latin typeface="微软雅黑" panose="020B0503020204020204" pitchFamily="34" charset="-122"/>
                <a:ea typeface="微软雅黑" panose="020B0503020204020204" pitchFamily="34" charset="-122"/>
              </a:rPr>
              <a:t>Key Features:</a:t>
            </a:r>
          </a:p>
          <a:p>
            <a:pPr marL="342900" indent="-342900">
              <a:lnSpc>
                <a:spcPct val="150000"/>
              </a:lnSpc>
              <a:buFont typeface="+mj-lt"/>
              <a:buAutoNum type="arabicPeriod"/>
            </a:pPr>
            <a:r>
              <a:rPr lang="en-US" altLang="zh-CN" sz="1600" b="1" dirty="0"/>
              <a:t>Cluster Node Monitoring</a:t>
            </a:r>
            <a:r>
              <a:rPr lang="en-US" altLang="zh-CN" sz="1600" dirty="0"/>
              <a:t> – Real‑time status tracking of all nodes.</a:t>
            </a:r>
          </a:p>
          <a:p>
            <a:pPr marL="342900" indent="-342900">
              <a:lnSpc>
                <a:spcPct val="150000"/>
              </a:lnSpc>
              <a:buFont typeface="+mj-lt"/>
              <a:buAutoNum type="arabicPeriod"/>
            </a:pPr>
            <a:r>
              <a:rPr lang="en-US" altLang="zh-CN" sz="1600" b="1" dirty="0"/>
              <a:t>Server Failover via Heartbeat</a:t>
            </a:r>
            <a:r>
              <a:rPr lang="en-US" altLang="zh-CN" sz="1600" dirty="0"/>
              <a:t> – Automatically promotes a sub node to master upon Server failure, ensuring uninterrupted service.</a:t>
            </a:r>
          </a:p>
          <a:p>
            <a:pPr marL="342900" indent="-342900">
              <a:lnSpc>
                <a:spcPct val="150000"/>
              </a:lnSpc>
              <a:buFont typeface="+mj-lt"/>
              <a:buAutoNum type="arabicPeriod"/>
            </a:pPr>
            <a:r>
              <a:rPr lang="en-US" altLang="zh-CN" sz="1600" b="1" dirty="0"/>
              <a:t>VIP Access</a:t>
            </a:r>
            <a:r>
              <a:rPr lang="en-US" altLang="zh-CN" sz="1600" dirty="0"/>
              <a:t> </a:t>
            </a:r>
          </a:p>
          <a:p>
            <a:pPr marL="342900" indent="-342900">
              <a:lnSpc>
                <a:spcPct val="150000"/>
              </a:lnSpc>
              <a:buFont typeface="+mj-lt"/>
              <a:buAutoNum type="arabicPeriod"/>
            </a:pPr>
            <a:r>
              <a:rPr lang="en-US" altLang="zh-CN" sz="1600" b="1" dirty="0"/>
              <a:t>Automatic Load Balancing</a:t>
            </a:r>
            <a:r>
              <a:rPr lang="en-US" altLang="zh-CN" sz="1600" dirty="0"/>
              <a:t> – Eliminates manual job distribution across nodes; workload is balanced automatically.</a:t>
            </a:r>
          </a:p>
        </p:txBody>
      </p:sp>
      <p:sp>
        <p:nvSpPr>
          <p:cNvPr id="11" name="矩形: 圆角 10">
            <a:extLst>
              <a:ext uri="{FF2B5EF4-FFF2-40B4-BE49-F238E27FC236}">
                <a16:creationId xmlns:a16="http://schemas.microsoft.com/office/drawing/2014/main" id="{74225425-4AD0-9722-AAB1-BC9F7063362E}"/>
              </a:ext>
            </a:extLst>
          </p:cNvPr>
          <p:cNvSpPr/>
          <p:nvPr/>
        </p:nvSpPr>
        <p:spPr>
          <a:xfrm>
            <a:off x="609231" y="5222446"/>
            <a:ext cx="5204698" cy="588884"/>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333F50"/>
                </a:solidFill>
              </a:rPr>
              <a:t>HA</a:t>
            </a:r>
            <a:endParaRPr lang="zh-CN" altLang="en-US" sz="2800" b="1" dirty="0">
              <a:solidFill>
                <a:srgbClr val="333F50"/>
              </a:solidFill>
            </a:endParaRPr>
          </a:p>
        </p:txBody>
      </p:sp>
      <p:sp>
        <p:nvSpPr>
          <p:cNvPr id="12" name="矩形: 圆角 11">
            <a:extLst>
              <a:ext uri="{FF2B5EF4-FFF2-40B4-BE49-F238E27FC236}">
                <a16:creationId xmlns:a16="http://schemas.microsoft.com/office/drawing/2014/main" id="{C09966DA-02BF-6C9C-BB8E-2A4DEE1A7FAB}"/>
              </a:ext>
            </a:extLst>
          </p:cNvPr>
          <p:cNvSpPr/>
          <p:nvPr/>
        </p:nvSpPr>
        <p:spPr>
          <a:xfrm>
            <a:off x="6510405" y="5222446"/>
            <a:ext cx="5204698" cy="588884"/>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333F50"/>
                </a:solidFill>
              </a:rPr>
              <a:t>Resource load balancing</a:t>
            </a:r>
            <a:endParaRPr lang="zh-CN" altLang="en-US" sz="2800" b="1" dirty="0">
              <a:solidFill>
                <a:srgbClr val="333F50"/>
              </a:solidFill>
            </a:endParaRPr>
          </a:p>
        </p:txBody>
      </p:sp>
      <p:sp>
        <p:nvSpPr>
          <p:cNvPr id="13" name="矩形: 圆角 12">
            <a:extLst>
              <a:ext uri="{FF2B5EF4-FFF2-40B4-BE49-F238E27FC236}">
                <a16:creationId xmlns:a16="http://schemas.microsoft.com/office/drawing/2014/main" id="{20AEBC03-43DA-69DC-5E01-1D4254A7EC58}"/>
              </a:ext>
            </a:extLst>
          </p:cNvPr>
          <p:cNvSpPr/>
          <p:nvPr/>
        </p:nvSpPr>
        <p:spPr>
          <a:xfrm>
            <a:off x="625736" y="5972472"/>
            <a:ext cx="11146968" cy="588884"/>
          </a:xfrm>
          <a:prstGeom prst="roundRect">
            <a:avLst>
              <a:gd name="adj" fmla="val 1607"/>
            </a:avLst>
          </a:prstGeom>
          <a:solidFill>
            <a:schemeClr val="bg1"/>
          </a:solidFill>
          <a:ln>
            <a:noFill/>
          </a:ln>
          <a:effectLst>
            <a:outerShdw blurRad="317500" algn="ctr" rotWithShape="0">
              <a:schemeClr val="bg1">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333F50"/>
                </a:solidFill>
              </a:rPr>
              <a:t>Data Resilience</a:t>
            </a:r>
            <a:endParaRPr lang="zh-CN" altLang="en-US" sz="2800" b="1" dirty="0">
              <a:solidFill>
                <a:srgbClr val="333F50"/>
              </a:solidFill>
            </a:endParaRPr>
          </a:p>
        </p:txBody>
      </p:sp>
    </p:spTree>
    <p:custDataLst>
      <p:tags r:id="rId1"/>
    </p:custDataLst>
    <p:extLst>
      <p:ext uri="{BB962C8B-B14F-4D97-AF65-F5344CB8AC3E}">
        <p14:creationId xmlns:p14="http://schemas.microsoft.com/office/powerpoint/2010/main" val="1013495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jAyNGFlOTJlNWNhNTg1NWFlMWE1ZGMyMWUxMGRiYz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26.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32.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33.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35.xml><?xml version="1.0" encoding="utf-8"?>
<p:tagLst xmlns:a="http://schemas.openxmlformats.org/drawingml/2006/main" xmlns:r="http://schemas.openxmlformats.org/officeDocument/2006/relationships" xmlns:p="http://schemas.openxmlformats.org/presentationml/2006/main">
  <p:tag name="KSO_WM_DIAGRAM_VIRTUALLY_FRAME" val="{&quot;height&quot;:242.2,&quot;left&quot;:110.8,&quot;top&quot;:173.1,&quot;width&quot;:312.65}"/>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微软雅黑"/>
        <a:ea typeface="微软雅黑"/>
        <a:cs typeface=""/>
      </a:majorFont>
      <a:minorFont>
        <a:latin typeface="微软雅黑"/>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rgbClr val="FFFFFF"/>
        </a:fillRef>
        <a:effectRef idx="0">
          <a:srgbClr val="FFFFFF"/>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7959</TotalTime>
  <Words>4200</Words>
  <Application>Microsoft Office PowerPoint</Application>
  <PresentationFormat>宽屏</PresentationFormat>
  <Paragraphs>406</Paragraphs>
  <Slides>43</Slides>
  <Notes>19</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43</vt:i4>
      </vt:variant>
    </vt:vector>
  </HeadingPairs>
  <TitlesOfParts>
    <vt:vector size="48" baseType="lpstr">
      <vt:lpstr>Arial</vt:lpstr>
      <vt:lpstr>quote-cjk-patch</vt:lpstr>
      <vt:lpstr>微软雅黑</vt:lpstr>
      <vt:lpstr>Wingdings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wangbin</dc:creator>
  <cp:lastModifiedBy>Ethan Shi</cp:lastModifiedBy>
  <cp:revision>314</cp:revision>
  <dcterms:created xsi:type="dcterms:W3CDTF">2019-06-19T02:08:00Z</dcterms:created>
  <dcterms:modified xsi:type="dcterms:W3CDTF">2026-06-03T09:03:28Z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3378455EA9984FB88F139A53078D17C8_13</vt:lpwstr>
  </property>
</Properties>
</file>